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8" r:id="rId3"/>
    <p:sldId id="260" r:id="rId4"/>
    <p:sldId id="261" r:id="rId5"/>
    <p:sldId id="269" r:id="rId6"/>
    <p:sldId id="272" r:id="rId7"/>
    <p:sldId id="273" r:id="rId8"/>
    <p:sldId id="274" r:id="rId9"/>
    <p:sldId id="275" r:id="rId10"/>
    <p:sldId id="276" r:id="rId11"/>
    <p:sldId id="283" r:id="rId12"/>
    <p:sldId id="303" r:id="rId13"/>
    <p:sldId id="284" r:id="rId14"/>
    <p:sldId id="277" r:id="rId15"/>
    <p:sldId id="285" r:id="rId16"/>
    <p:sldId id="282" r:id="rId17"/>
    <p:sldId id="281" r:id="rId18"/>
    <p:sldId id="279" r:id="rId19"/>
    <p:sldId id="280" r:id="rId20"/>
    <p:sldId id="302" r:id="rId21"/>
    <p:sldId id="287" r:id="rId22"/>
    <p:sldId id="286" r:id="rId23"/>
    <p:sldId id="288" r:id="rId24"/>
    <p:sldId id="289" r:id="rId25"/>
    <p:sldId id="290" r:id="rId26"/>
    <p:sldId id="291" r:id="rId27"/>
    <p:sldId id="293" r:id="rId28"/>
    <p:sldId id="299" r:id="rId29"/>
    <p:sldId id="294" r:id="rId30"/>
    <p:sldId id="300" r:id="rId31"/>
    <p:sldId id="296" r:id="rId32"/>
    <p:sldId id="297" r:id="rId33"/>
    <p:sldId id="298" r:id="rId34"/>
  </p:sldIdLst>
  <p:sldSz cx="6858000" cy="5143500"/>
  <p:notesSz cx="6858000" cy="14287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6466"/>
    <a:srgbClr val="505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280E4C-1074-4E43-A904-1DA91B31AA0E}" v="25" dt="2018-10-17T16:51:53.512"/>
    <p1510:client id="{166DDE76-97B4-4270-AC6B-F458DFB3008A}" v="1" dt="2018-10-18T20:46:10.998"/>
    <p1510:client id="{F094559F-8E66-4357-8415-CD1E4E4682AD}" v="3" dt="2018-11-03T09:54:04.234"/>
    <p1510:client id="{0054F174-E0B3-4631-8EED-C20709E865C1}" v="16" dt="2018-11-05T18:51:09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29" autoAdjust="0"/>
    <p:restoredTop sz="76766" autoAdjust="0"/>
  </p:normalViewPr>
  <p:slideViewPr>
    <p:cSldViewPr snapToGrid="0" snapToObjects="1">
      <p:cViewPr varScale="1">
        <p:scale>
          <a:sx n="101" d="100"/>
          <a:sy n="101" d="100"/>
        </p:scale>
        <p:origin x="1891" y="38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208" d="100"/>
          <a:sy n="208" d="100"/>
        </p:scale>
        <p:origin x="65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C8BF17-3447-423E-9850-4B64A2FA069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C61636-717C-4A42-A1EE-ECC6B9D219C1}">
      <dgm:prSet/>
      <dgm:spPr/>
      <dgm:t>
        <a:bodyPr/>
        <a:lstStyle/>
        <a:p>
          <a:r>
            <a:rPr lang="en-US"/>
            <a:t>What is async?</a:t>
          </a:r>
        </a:p>
      </dgm:t>
    </dgm:pt>
    <dgm:pt modelId="{48DEB9FD-CB4E-432B-AB4D-A379177534B8}" type="parTrans" cxnId="{5798C90D-36C5-457D-AFAD-5991C90870CE}">
      <dgm:prSet/>
      <dgm:spPr/>
      <dgm:t>
        <a:bodyPr/>
        <a:lstStyle/>
        <a:p>
          <a:endParaRPr lang="en-US"/>
        </a:p>
      </dgm:t>
    </dgm:pt>
    <dgm:pt modelId="{2540CFEB-E8A1-40C3-B6C8-AF287A0C9130}" type="sibTrans" cxnId="{5798C90D-36C5-457D-AFAD-5991C90870CE}">
      <dgm:prSet/>
      <dgm:spPr/>
      <dgm:t>
        <a:bodyPr/>
        <a:lstStyle/>
        <a:p>
          <a:endParaRPr lang="en-US"/>
        </a:p>
      </dgm:t>
    </dgm:pt>
    <dgm:pt modelId="{9CB00E74-8D9B-4D02-B052-4357E9AFAC32}">
      <dgm:prSet/>
      <dgm:spPr/>
      <dgm:t>
        <a:bodyPr/>
        <a:lstStyle/>
        <a:p>
          <a:r>
            <a:rPr lang="en-US"/>
            <a:t>How can it benefit us?</a:t>
          </a:r>
        </a:p>
      </dgm:t>
    </dgm:pt>
    <dgm:pt modelId="{5070E9A0-12A2-4C6E-A1F6-FD3029016593}" type="parTrans" cxnId="{391E34B5-47E2-4195-AFC9-9ED4849B7C32}">
      <dgm:prSet/>
      <dgm:spPr/>
      <dgm:t>
        <a:bodyPr/>
        <a:lstStyle/>
        <a:p>
          <a:endParaRPr lang="en-US"/>
        </a:p>
      </dgm:t>
    </dgm:pt>
    <dgm:pt modelId="{6963BCBC-8525-4F6E-8089-E28D9BA3C6E8}" type="sibTrans" cxnId="{391E34B5-47E2-4195-AFC9-9ED4849B7C32}">
      <dgm:prSet/>
      <dgm:spPr/>
      <dgm:t>
        <a:bodyPr/>
        <a:lstStyle/>
        <a:p>
          <a:endParaRPr lang="en-US"/>
        </a:p>
      </dgm:t>
    </dgm:pt>
    <dgm:pt modelId="{7AA5C816-1506-42B9-B9EC-32EB427B47FD}">
      <dgm:prSet/>
      <dgm:spPr/>
      <dgm:t>
        <a:bodyPr/>
        <a:lstStyle/>
        <a:p>
          <a:r>
            <a:rPr lang="en-US"/>
            <a:t>How can we use it in PHP?</a:t>
          </a:r>
        </a:p>
      </dgm:t>
    </dgm:pt>
    <dgm:pt modelId="{8F0C3D9F-DD8D-474F-B49A-93536A7BF2E9}" type="parTrans" cxnId="{91AB9D07-ACB6-4EDF-9B73-05674660ACD7}">
      <dgm:prSet/>
      <dgm:spPr/>
      <dgm:t>
        <a:bodyPr/>
        <a:lstStyle/>
        <a:p>
          <a:endParaRPr lang="en-US"/>
        </a:p>
      </dgm:t>
    </dgm:pt>
    <dgm:pt modelId="{C53437F0-5F13-436B-8CE8-E17F132D674F}" type="sibTrans" cxnId="{91AB9D07-ACB6-4EDF-9B73-05674660ACD7}">
      <dgm:prSet/>
      <dgm:spPr/>
      <dgm:t>
        <a:bodyPr/>
        <a:lstStyle/>
        <a:p>
          <a:endParaRPr lang="en-US"/>
        </a:p>
      </dgm:t>
    </dgm:pt>
    <dgm:pt modelId="{959A8BAB-2F7E-4473-8F07-36754AF0337F}">
      <dgm:prSet/>
      <dgm:spPr/>
      <dgm:t>
        <a:bodyPr/>
        <a:lstStyle/>
        <a:p>
          <a:r>
            <a:rPr lang="en-US"/>
            <a:t>Using it in Magento</a:t>
          </a:r>
        </a:p>
      </dgm:t>
    </dgm:pt>
    <dgm:pt modelId="{D4FA3B92-731A-4A78-938D-2F0A0978F1AF}" type="parTrans" cxnId="{6729B208-E068-4AE3-8DD9-30CC9BB4750D}">
      <dgm:prSet/>
      <dgm:spPr/>
      <dgm:t>
        <a:bodyPr/>
        <a:lstStyle/>
        <a:p>
          <a:endParaRPr lang="en-US"/>
        </a:p>
      </dgm:t>
    </dgm:pt>
    <dgm:pt modelId="{9C1161AA-3EB9-4BC9-BC73-53F69FD51F48}" type="sibTrans" cxnId="{6729B208-E068-4AE3-8DD9-30CC9BB4750D}">
      <dgm:prSet/>
      <dgm:spPr/>
      <dgm:t>
        <a:bodyPr/>
        <a:lstStyle/>
        <a:p>
          <a:endParaRPr lang="en-US"/>
        </a:p>
      </dgm:t>
    </dgm:pt>
    <dgm:pt modelId="{DCE5C390-81D3-4527-BA13-835FD7735D3C}">
      <dgm:prSet/>
      <dgm:spPr/>
      <dgm:t>
        <a:bodyPr/>
        <a:lstStyle/>
        <a:p>
          <a:r>
            <a:rPr lang="en-GB" dirty="0">
              <a:cs typeface="Arial"/>
            </a:rPr>
            <a:t>Real-world examples</a:t>
          </a:r>
          <a:endParaRPr lang="en-US" dirty="0"/>
        </a:p>
      </dgm:t>
    </dgm:pt>
    <dgm:pt modelId="{81C20CCE-F811-4503-93FD-45FC0DB1C133}" type="parTrans" cxnId="{7252EE45-308E-4DCE-AEFB-E2E2789E23AF}">
      <dgm:prSet/>
      <dgm:spPr/>
      <dgm:t>
        <a:bodyPr/>
        <a:lstStyle/>
        <a:p>
          <a:endParaRPr lang="en-US"/>
        </a:p>
      </dgm:t>
    </dgm:pt>
    <dgm:pt modelId="{6281334D-5CB0-46E5-A451-867F9A4AA5F6}" type="sibTrans" cxnId="{7252EE45-308E-4DCE-AEFB-E2E2789E23AF}">
      <dgm:prSet/>
      <dgm:spPr/>
      <dgm:t>
        <a:bodyPr/>
        <a:lstStyle/>
        <a:p>
          <a:endParaRPr lang="en-US"/>
        </a:p>
      </dgm:t>
    </dgm:pt>
    <dgm:pt modelId="{FE63AB82-0F3D-4483-8EC8-2C23B5C83922}" type="pres">
      <dgm:prSet presAssocID="{23C8BF17-3447-423E-9850-4B64A2FA0692}" presName="Name0" presStyleCnt="0">
        <dgm:presLayoutVars>
          <dgm:dir/>
          <dgm:resizeHandles val="exact"/>
        </dgm:presLayoutVars>
      </dgm:prSet>
      <dgm:spPr/>
    </dgm:pt>
    <dgm:pt modelId="{20149E01-F0B2-492D-A8EA-E586C9176328}" type="pres">
      <dgm:prSet presAssocID="{63C61636-717C-4A42-A1EE-ECC6B9D219C1}" presName="node" presStyleLbl="node1" presStyleIdx="0" presStyleCnt="5">
        <dgm:presLayoutVars>
          <dgm:bulletEnabled val="1"/>
        </dgm:presLayoutVars>
      </dgm:prSet>
      <dgm:spPr/>
    </dgm:pt>
    <dgm:pt modelId="{8C353810-E8E7-49B0-A957-DB4A4525C84B}" type="pres">
      <dgm:prSet presAssocID="{2540CFEB-E8A1-40C3-B6C8-AF287A0C9130}" presName="sibTrans" presStyleLbl="sibTrans2D1" presStyleIdx="0" presStyleCnt="4"/>
      <dgm:spPr/>
    </dgm:pt>
    <dgm:pt modelId="{64764F34-3159-47BB-92A5-496CD97543B3}" type="pres">
      <dgm:prSet presAssocID="{2540CFEB-E8A1-40C3-B6C8-AF287A0C9130}" presName="connectorText" presStyleLbl="sibTrans2D1" presStyleIdx="0" presStyleCnt="4"/>
      <dgm:spPr/>
    </dgm:pt>
    <dgm:pt modelId="{E3D84743-ED10-4C45-8034-B644A64329DE}" type="pres">
      <dgm:prSet presAssocID="{9CB00E74-8D9B-4D02-B052-4357E9AFAC32}" presName="node" presStyleLbl="node1" presStyleIdx="1" presStyleCnt="5">
        <dgm:presLayoutVars>
          <dgm:bulletEnabled val="1"/>
        </dgm:presLayoutVars>
      </dgm:prSet>
      <dgm:spPr/>
    </dgm:pt>
    <dgm:pt modelId="{D3BB72D4-5AFC-45B2-8149-5DB938CC67B8}" type="pres">
      <dgm:prSet presAssocID="{6963BCBC-8525-4F6E-8089-E28D9BA3C6E8}" presName="sibTrans" presStyleLbl="sibTrans2D1" presStyleIdx="1" presStyleCnt="4"/>
      <dgm:spPr/>
    </dgm:pt>
    <dgm:pt modelId="{707121D7-617F-42AC-B146-F09B9AAD7320}" type="pres">
      <dgm:prSet presAssocID="{6963BCBC-8525-4F6E-8089-E28D9BA3C6E8}" presName="connectorText" presStyleLbl="sibTrans2D1" presStyleIdx="1" presStyleCnt="4"/>
      <dgm:spPr/>
    </dgm:pt>
    <dgm:pt modelId="{997910D5-897D-491A-B837-8F2D8FCF67E6}" type="pres">
      <dgm:prSet presAssocID="{7AA5C816-1506-42B9-B9EC-32EB427B47FD}" presName="node" presStyleLbl="node1" presStyleIdx="2" presStyleCnt="5">
        <dgm:presLayoutVars>
          <dgm:bulletEnabled val="1"/>
        </dgm:presLayoutVars>
      </dgm:prSet>
      <dgm:spPr/>
    </dgm:pt>
    <dgm:pt modelId="{657E1763-8097-4C85-8546-22F445359A0E}" type="pres">
      <dgm:prSet presAssocID="{C53437F0-5F13-436B-8CE8-E17F132D674F}" presName="sibTrans" presStyleLbl="sibTrans2D1" presStyleIdx="2" presStyleCnt="4"/>
      <dgm:spPr/>
    </dgm:pt>
    <dgm:pt modelId="{43B3732B-B0B7-4230-A15C-4F425F7F6046}" type="pres">
      <dgm:prSet presAssocID="{C53437F0-5F13-436B-8CE8-E17F132D674F}" presName="connectorText" presStyleLbl="sibTrans2D1" presStyleIdx="2" presStyleCnt="4"/>
      <dgm:spPr/>
    </dgm:pt>
    <dgm:pt modelId="{D3A9FA45-FC52-4D65-AB89-311390126965}" type="pres">
      <dgm:prSet presAssocID="{959A8BAB-2F7E-4473-8F07-36754AF0337F}" presName="node" presStyleLbl="node1" presStyleIdx="3" presStyleCnt="5">
        <dgm:presLayoutVars>
          <dgm:bulletEnabled val="1"/>
        </dgm:presLayoutVars>
      </dgm:prSet>
      <dgm:spPr/>
    </dgm:pt>
    <dgm:pt modelId="{D61438E0-F318-4E7D-98E0-2AD94CFA8051}" type="pres">
      <dgm:prSet presAssocID="{9C1161AA-3EB9-4BC9-BC73-53F69FD51F48}" presName="sibTrans" presStyleLbl="sibTrans2D1" presStyleIdx="3" presStyleCnt="4"/>
      <dgm:spPr/>
    </dgm:pt>
    <dgm:pt modelId="{AC5E75BB-81CF-409D-A7A4-F25582327E39}" type="pres">
      <dgm:prSet presAssocID="{9C1161AA-3EB9-4BC9-BC73-53F69FD51F48}" presName="connectorText" presStyleLbl="sibTrans2D1" presStyleIdx="3" presStyleCnt="4"/>
      <dgm:spPr/>
    </dgm:pt>
    <dgm:pt modelId="{E1AF10A8-E70C-4768-B037-ECF5BA564800}" type="pres">
      <dgm:prSet presAssocID="{DCE5C390-81D3-4527-BA13-835FD7735D3C}" presName="node" presStyleLbl="node1" presStyleIdx="4" presStyleCnt="5">
        <dgm:presLayoutVars>
          <dgm:bulletEnabled val="1"/>
        </dgm:presLayoutVars>
      </dgm:prSet>
      <dgm:spPr/>
    </dgm:pt>
  </dgm:ptLst>
  <dgm:cxnLst>
    <dgm:cxn modelId="{AAB95A02-3213-4053-BEDE-441BC4EABB5C}" type="presOf" srcId="{C53437F0-5F13-436B-8CE8-E17F132D674F}" destId="{657E1763-8097-4C85-8546-22F445359A0E}" srcOrd="0" destOrd="0" presId="urn:microsoft.com/office/officeart/2005/8/layout/process1"/>
    <dgm:cxn modelId="{91AB9D07-ACB6-4EDF-9B73-05674660ACD7}" srcId="{23C8BF17-3447-423E-9850-4B64A2FA0692}" destId="{7AA5C816-1506-42B9-B9EC-32EB427B47FD}" srcOrd="2" destOrd="0" parTransId="{8F0C3D9F-DD8D-474F-B49A-93536A7BF2E9}" sibTransId="{C53437F0-5F13-436B-8CE8-E17F132D674F}"/>
    <dgm:cxn modelId="{6729B208-E068-4AE3-8DD9-30CC9BB4750D}" srcId="{23C8BF17-3447-423E-9850-4B64A2FA0692}" destId="{959A8BAB-2F7E-4473-8F07-36754AF0337F}" srcOrd="3" destOrd="0" parTransId="{D4FA3B92-731A-4A78-938D-2F0A0978F1AF}" sibTransId="{9C1161AA-3EB9-4BC9-BC73-53F69FD51F48}"/>
    <dgm:cxn modelId="{5798C90D-36C5-457D-AFAD-5991C90870CE}" srcId="{23C8BF17-3447-423E-9850-4B64A2FA0692}" destId="{63C61636-717C-4A42-A1EE-ECC6B9D219C1}" srcOrd="0" destOrd="0" parTransId="{48DEB9FD-CB4E-432B-AB4D-A379177534B8}" sibTransId="{2540CFEB-E8A1-40C3-B6C8-AF287A0C9130}"/>
    <dgm:cxn modelId="{1D5DB42F-01B0-4C58-825F-4955FB75E888}" type="presOf" srcId="{9CB00E74-8D9B-4D02-B052-4357E9AFAC32}" destId="{E3D84743-ED10-4C45-8034-B644A64329DE}" srcOrd="0" destOrd="0" presId="urn:microsoft.com/office/officeart/2005/8/layout/process1"/>
    <dgm:cxn modelId="{74C5065E-E151-4796-8E95-814F6F017CDF}" type="presOf" srcId="{2540CFEB-E8A1-40C3-B6C8-AF287A0C9130}" destId="{8C353810-E8E7-49B0-A957-DB4A4525C84B}" srcOrd="0" destOrd="0" presId="urn:microsoft.com/office/officeart/2005/8/layout/process1"/>
    <dgm:cxn modelId="{76625361-5A86-410C-8895-417BE3E003C2}" type="presOf" srcId="{9C1161AA-3EB9-4BC9-BC73-53F69FD51F48}" destId="{D61438E0-F318-4E7D-98E0-2AD94CFA8051}" srcOrd="0" destOrd="0" presId="urn:microsoft.com/office/officeart/2005/8/layout/process1"/>
    <dgm:cxn modelId="{7252EE45-308E-4DCE-AEFB-E2E2789E23AF}" srcId="{23C8BF17-3447-423E-9850-4B64A2FA0692}" destId="{DCE5C390-81D3-4527-BA13-835FD7735D3C}" srcOrd="4" destOrd="0" parTransId="{81C20CCE-F811-4503-93FD-45FC0DB1C133}" sibTransId="{6281334D-5CB0-46E5-A451-867F9A4AA5F6}"/>
    <dgm:cxn modelId="{4E0B9D69-C60F-48D0-A023-E288F9997D5B}" type="presOf" srcId="{6963BCBC-8525-4F6E-8089-E28D9BA3C6E8}" destId="{D3BB72D4-5AFC-45B2-8149-5DB938CC67B8}" srcOrd="0" destOrd="0" presId="urn:microsoft.com/office/officeart/2005/8/layout/process1"/>
    <dgm:cxn modelId="{E9E9EB52-6A0F-4E3C-A1F9-FEF937858827}" type="presOf" srcId="{2540CFEB-E8A1-40C3-B6C8-AF287A0C9130}" destId="{64764F34-3159-47BB-92A5-496CD97543B3}" srcOrd="1" destOrd="0" presId="urn:microsoft.com/office/officeart/2005/8/layout/process1"/>
    <dgm:cxn modelId="{E39D1977-1130-4C62-A921-7501902D6062}" type="presOf" srcId="{9C1161AA-3EB9-4BC9-BC73-53F69FD51F48}" destId="{AC5E75BB-81CF-409D-A7A4-F25582327E39}" srcOrd="1" destOrd="0" presId="urn:microsoft.com/office/officeart/2005/8/layout/process1"/>
    <dgm:cxn modelId="{74E4BEB0-46E4-414F-A891-49675134C270}" type="presOf" srcId="{6963BCBC-8525-4F6E-8089-E28D9BA3C6E8}" destId="{707121D7-617F-42AC-B146-F09B9AAD7320}" srcOrd="1" destOrd="0" presId="urn:microsoft.com/office/officeart/2005/8/layout/process1"/>
    <dgm:cxn modelId="{391E34B5-47E2-4195-AFC9-9ED4849B7C32}" srcId="{23C8BF17-3447-423E-9850-4B64A2FA0692}" destId="{9CB00E74-8D9B-4D02-B052-4357E9AFAC32}" srcOrd="1" destOrd="0" parTransId="{5070E9A0-12A2-4C6E-A1F6-FD3029016593}" sibTransId="{6963BCBC-8525-4F6E-8089-E28D9BA3C6E8}"/>
    <dgm:cxn modelId="{C799A4D4-07FE-403A-9EA3-AF7C4E4E1D8D}" type="presOf" srcId="{23C8BF17-3447-423E-9850-4B64A2FA0692}" destId="{FE63AB82-0F3D-4483-8EC8-2C23B5C83922}" srcOrd="0" destOrd="0" presId="urn:microsoft.com/office/officeart/2005/8/layout/process1"/>
    <dgm:cxn modelId="{254A96DC-5B7B-431E-8CCF-0766F3CB49D3}" type="presOf" srcId="{7AA5C816-1506-42B9-B9EC-32EB427B47FD}" destId="{997910D5-897D-491A-B837-8F2D8FCF67E6}" srcOrd="0" destOrd="0" presId="urn:microsoft.com/office/officeart/2005/8/layout/process1"/>
    <dgm:cxn modelId="{64FBF6E1-BD65-43C3-AE5D-79B9AD5E8912}" type="presOf" srcId="{C53437F0-5F13-436B-8CE8-E17F132D674F}" destId="{43B3732B-B0B7-4230-A15C-4F425F7F6046}" srcOrd="1" destOrd="0" presId="urn:microsoft.com/office/officeart/2005/8/layout/process1"/>
    <dgm:cxn modelId="{98FFB2E6-FCD8-419B-B760-E07556A9AA8C}" type="presOf" srcId="{63C61636-717C-4A42-A1EE-ECC6B9D219C1}" destId="{20149E01-F0B2-492D-A8EA-E586C9176328}" srcOrd="0" destOrd="0" presId="urn:microsoft.com/office/officeart/2005/8/layout/process1"/>
    <dgm:cxn modelId="{77F741E8-B769-4B19-9ECF-FF1E50F0E4DD}" type="presOf" srcId="{959A8BAB-2F7E-4473-8F07-36754AF0337F}" destId="{D3A9FA45-FC52-4D65-AB89-311390126965}" srcOrd="0" destOrd="0" presId="urn:microsoft.com/office/officeart/2005/8/layout/process1"/>
    <dgm:cxn modelId="{D0C8F8F9-3FCF-42EC-A7D4-54B6FB28330E}" type="presOf" srcId="{DCE5C390-81D3-4527-BA13-835FD7735D3C}" destId="{E1AF10A8-E70C-4768-B037-ECF5BA564800}" srcOrd="0" destOrd="0" presId="urn:microsoft.com/office/officeart/2005/8/layout/process1"/>
    <dgm:cxn modelId="{5CCAB44C-E657-4A83-9AD6-06A656F29C94}" type="presParOf" srcId="{FE63AB82-0F3D-4483-8EC8-2C23B5C83922}" destId="{20149E01-F0B2-492D-A8EA-E586C9176328}" srcOrd="0" destOrd="0" presId="urn:microsoft.com/office/officeart/2005/8/layout/process1"/>
    <dgm:cxn modelId="{0BE08DAD-9A96-4086-9605-A2EFDDEA9E55}" type="presParOf" srcId="{FE63AB82-0F3D-4483-8EC8-2C23B5C83922}" destId="{8C353810-E8E7-49B0-A957-DB4A4525C84B}" srcOrd="1" destOrd="0" presId="urn:microsoft.com/office/officeart/2005/8/layout/process1"/>
    <dgm:cxn modelId="{7A3C495C-C550-4D38-9DA6-40C9C13E2E21}" type="presParOf" srcId="{8C353810-E8E7-49B0-A957-DB4A4525C84B}" destId="{64764F34-3159-47BB-92A5-496CD97543B3}" srcOrd="0" destOrd="0" presId="urn:microsoft.com/office/officeart/2005/8/layout/process1"/>
    <dgm:cxn modelId="{F03253F6-8C59-4405-AC07-BD1637608458}" type="presParOf" srcId="{FE63AB82-0F3D-4483-8EC8-2C23B5C83922}" destId="{E3D84743-ED10-4C45-8034-B644A64329DE}" srcOrd="2" destOrd="0" presId="urn:microsoft.com/office/officeart/2005/8/layout/process1"/>
    <dgm:cxn modelId="{1B04C19C-8FC3-465E-B144-1703571C2D1D}" type="presParOf" srcId="{FE63AB82-0F3D-4483-8EC8-2C23B5C83922}" destId="{D3BB72D4-5AFC-45B2-8149-5DB938CC67B8}" srcOrd="3" destOrd="0" presId="urn:microsoft.com/office/officeart/2005/8/layout/process1"/>
    <dgm:cxn modelId="{2BFB5A77-2A60-4CC5-8149-C1DEB3DAE12A}" type="presParOf" srcId="{D3BB72D4-5AFC-45B2-8149-5DB938CC67B8}" destId="{707121D7-617F-42AC-B146-F09B9AAD7320}" srcOrd="0" destOrd="0" presId="urn:microsoft.com/office/officeart/2005/8/layout/process1"/>
    <dgm:cxn modelId="{E4A11815-DA04-4185-A9D1-49D0379667AD}" type="presParOf" srcId="{FE63AB82-0F3D-4483-8EC8-2C23B5C83922}" destId="{997910D5-897D-491A-B837-8F2D8FCF67E6}" srcOrd="4" destOrd="0" presId="urn:microsoft.com/office/officeart/2005/8/layout/process1"/>
    <dgm:cxn modelId="{8855CC67-759B-4640-BD64-E638D6149C6C}" type="presParOf" srcId="{FE63AB82-0F3D-4483-8EC8-2C23B5C83922}" destId="{657E1763-8097-4C85-8546-22F445359A0E}" srcOrd="5" destOrd="0" presId="urn:microsoft.com/office/officeart/2005/8/layout/process1"/>
    <dgm:cxn modelId="{FD65ED6C-C57F-41F3-B831-2D809D5F8D49}" type="presParOf" srcId="{657E1763-8097-4C85-8546-22F445359A0E}" destId="{43B3732B-B0B7-4230-A15C-4F425F7F6046}" srcOrd="0" destOrd="0" presId="urn:microsoft.com/office/officeart/2005/8/layout/process1"/>
    <dgm:cxn modelId="{5E46E423-405B-4B02-B030-038EB0CC58E2}" type="presParOf" srcId="{FE63AB82-0F3D-4483-8EC8-2C23B5C83922}" destId="{D3A9FA45-FC52-4D65-AB89-311390126965}" srcOrd="6" destOrd="0" presId="urn:microsoft.com/office/officeart/2005/8/layout/process1"/>
    <dgm:cxn modelId="{F5CDE3AD-6E21-4E9F-B75C-4702A10E1CA2}" type="presParOf" srcId="{FE63AB82-0F3D-4483-8EC8-2C23B5C83922}" destId="{D61438E0-F318-4E7D-98E0-2AD94CFA8051}" srcOrd="7" destOrd="0" presId="urn:microsoft.com/office/officeart/2005/8/layout/process1"/>
    <dgm:cxn modelId="{E0B469BC-9AE9-44FF-9C14-00C9C9E912D7}" type="presParOf" srcId="{D61438E0-F318-4E7D-98E0-2AD94CFA8051}" destId="{AC5E75BB-81CF-409D-A7A4-F25582327E39}" srcOrd="0" destOrd="0" presId="urn:microsoft.com/office/officeart/2005/8/layout/process1"/>
    <dgm:cxn modelId="{CB724ACE-FE2F-4B25-A692-57FF25097578}" type="presParOf" srcId="{FE63AB82-0F3D-4483-8EC8-2C23B5C83922}" destId="{E1AF10A8-E70C-4768-B037-ECF5BA564800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2A8665-55FC-4479-9345-60C61B2919C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14BD7EB-6C5B-4B0C-9E8F-A89E031F6077}">
      <dgm:prSet/>
      <dgm:spPr/>
      <dgm:t>
        <a:bodyPr/>
        <a:lstStyle/>
        <a:p>
          <a:r>
            <a:rPr lang="en-US" dirty="0"/>
            <a:t>We issue a statement,</a:t>
          </a:r>
        </a:p>
      </dgm:t>
    </dgm:pt>
    <dgm:pt modelId="{A2385749-A263-4F1D-8033-A34DAFC6DB4F}" type="parTrans" cxnId="{CC0AA0AC-5847-4850-BF95-92DAA535851B}">
      <dgm:prSet/>
      <dgm:spPr/>
      <dgm:t>
        <a:bodyPr/>
        <a:lstStyle/>
        <a:p>
          <a:endParaRPr lang="en-US"/>
        </a:p>
      </dgm:t>
    </dgm:pt>
    <dgm:pt modelId="{15F434DC-125B-4CEC-84A9-870F7D45E56B}" type="sibTrans" cxnId="{CC0AA0AC-5847-4850-BF95-92DAA535851B}">
      <dgm:prSet/>
      <dgm:spPr/>
      <dgm:t>
        <a:bodyPr/>
        <a:lstStyle/>
        <a:p>
          <a:endParaRPr lang="en-US"/>
        </a:p>
      </dgm:t>
    </dgm:pt>
    <dgm:pt modelId="{FD1850B7-16B6-4CD9-96FB-3CCEC53DFE9A}">
      <dgm:prSet/>
      <dgm:spPr/>
      <dgm:t>
        <a:bodyPr/>
        <a:lstStyle/>
        <a:p>
          <a:r>
            <a:rPr lang="en-US"/>
            <a:t>The programs halts execution whilst we wait for the statement to complete...</a:t>
          </a:r>
        </a:p>
      </dgm:t>
    </dgm:pt>
    <dgm:pt modelId="{4246D9C0-B17C-40AB-A260-7A7A25301F5A}" type="parTrans" cxnId="{28BA81A1-9614-4FA8-A4DF-6B91B523E482}">
      <dgm:prSet/>
      <dgm:spPr/>
      <dgm:t>
        <a:bodyPr/>
        <a:lstStyle/>
        <a:p>
          <a:endParaRPr lang="en-US"/>
        </a:p>
      </dgm:t>
    </dgm:pt>
    <dgm:pt modelId="{6778DBE1-5521-4100-8C32-90187F839562}" type="sibTrans" cxnId="{28BA81A1-9614-4FA8-A4DF-6B91B523E482}">
      <dgm:prSet/>
      <dgm:spPr/>
      <dgm:t>
        <a:bodyPr/>
        <a:lstStyle/>
        <a:p>
          <a:endParaRPr lang="en-US"/>
        </a:p>
      </dgm:t>
    </dgm:pt>
    <dgm:pt modelId="{439A4E7E-4E8E-4957-A426-FD5AAA90CA6A}">
      <dgm:prSet/>
      <dgm:spPr/>
      <dgm:t>
        <a:bodyPr/>
        <a:lstStyle/>
        <a:p>
          <a:r>
            <a:rPr lang="en-US"/>
            <a:t>...then we move on to the next statement.</a:t>
          </a:r>
        </a:p>
      </dgm:t>
    </dgm:pt>
    <dgm:pt modelId="{8D001850-2846-4911-BC9E-3C3EFB31A0BA}" type="parTrans" cxnId="{9987EF3E-0FE5-4186-BE6C-9C8ED903E796}">
      <dgm:prSet/>
      <dgm:spPr/>
      <dgm:t>
        <a:bodyPr/>
        <a:lstStyle/>
        <a:p>
          <a:endParaRPr lang="en-US"/>
        </a:p>
      </dgm:t>
    </dgm:pt>
    <dgm:pt modelId="{55809C1C-D729-44C9-A0C0-F2DE7E9B3C3E}" type="sibTrans" cxnId="{9987EF3E-0FE5-4186-BE6C-9C8ED903E796}">
      <dgm:prSet/>
      <dgm:spPr/>
      <dgm:t>
        <a:bodyPr/>
        <a:lstStyle/>
        <a:p>
          <a:endParaRPr lang="en-US"/>
        </a:p>
      </dgm:t>
    </dgm:pt>
    <dgm:pt modelId="{A2DAFA6F-8E97-48EA-9958-1BBEBBB19A22}" type="pres">
      <dgm:prSet presAssocID="{F12A8665-55FC-4479-9345-60C61B2919CC}" presName="Name0" presStyleCnt="0">
        <dgm:presLayoutVars>
          <dgm:dir/>
          <dgm:resizeHandles val="exact"/>
        </dgm:presLayoutVars>
      </dgm:prSet>
      <dgm:spPr/>
    </dgm:pt>
    <dgm:pt modelId="{EDA9D81D-5FA8-428E-89C8-6B07AAE166B7}" type="pres">
      <dgm:prSet presAssocID="{F12A8665-55FC-4479-9345-60C61B2919CC}" presName="arrow" presStyleLbl="bgShp" presStyleIdx="0" presStyleCnt="1"/>
      <dgm:spPr/>
    </dgm:pt>
    <dgm:pt modelId="{B0FCE05B-B342-4D2E-B723-ABD08B7C870D}" type="pres">
      <dgm:prSet presAssocID="{F12A8665-55FC-4479-9345-60C61B2919CC}" presName="points" presStyleCnt="0"/>
      <dgm:spPr/>
    </dgm:pt>
    <dgm:pt modelId="{CDF46CA7-932A-4DF0-BBF3-3480E6AD39FE}" type="pres">
      <dgm:prSet presAssocID="{314BD7EB-6C5B-4B0C-9E8F-A89E031F6077}" presName="compositeA" presStyleCnt="0"/>
      <dgm:spPr/>
    </dgm:pt>
    <dgm:pt modelId="{F0FC6FC6-63BB-44A3-A0E7-EA0E2EEEA753}" type="pres">
      <dgm:prSet presAssocID="{314BD7EB-6C5B-4B0C-9E8F-A89E031F6077}" presName="textA" presStyleLbl="revTx" presStyleIdx="0" presStyleCnt="3">
        <dgm:presLayoutVars>
          <dgm:bulletEnabled val="1"/>
        </dgm:presLayoutVars>
      </dgm:prSet>
      <dgm:spPr/>
    </dgm:pt>
    <dgm:pt modelId="{D863EF08-21BA-490E-9390-51EB01587E9C}" type="pres">
      <dgm:prSet presAssocID="{314BD7EB-6C5B-4B0C-9E8F-A89E031F6077}" presName="circleA" presStyleLbl="node1" presStyleIdx="0" presStyleCnt="3"/>
      <dgm:spPr/>
    </dgm:pt>
    <dgm:pt modelId="{DA32B2F1-F4FD-46EC-A423-16B347F30799}" type="pres">
      <dgm:prSet presAssocID="{314BD7EB-6C5B-4B0C-9E8F-A89E031F6077}" presName="spaceA" presStyleCnt="0"/>
      <dgm:spPr/>
    </dgm:pt>
    <dgm:pt modelId="{9288CFD4-5B12-4E10-B3D6-A0F610B0AFDB}" type="pres">
      <dgm:prSet presAssocID="{15F434DC-125B-4CEC-84A9-870F7D45E56B}" presName="space" presStyleCnt="0"/>
      <dgm:spPr/>
    </dgm:pt>
    <dgm:pt modelId="{C5FC18B1-3B35-4001-ABFC-FEB3863E9F80}" type="pres">
      <dgm:prSet presAssocID="{FD1850B7-16B6-4CD9-96FB-3CCEC53DFE9A}" presName="compositeB" presStyleCnt="0"/>
      <dgm:spPr/>
    </dgm:pt>
    <dgm:pt modelId="{626F2709-1959-4500-BDE5-BF9B3D4ECED5}" type="pres">
      <dgm:prSet presAssocID="{FD1850B7-16B6-4CD9-96FB-3CCEC53DFE9A}" presName="textB" presStyleLbl="revTx" presStyleIdx="1" presStyleCnt="3">
        <dgm:presLayoutVars>
          <dgm:bulletEnabled val="1"/>
        </dgm:presLayoutVars>
      </dgm:prSet>
      <dgm:spPr/>
    </dgm:pt>
    <dgm:pt modelId="{24C4FCBE-FD97-45D9-8D1F-B88233451808}" type="pres">
      <dgm:prSet presAssocID="{FD1850B7-16B6-4CD9-96FB-3CCEC53DFE9A}" presName="circleB" presStyleLbl="node1" presStyleIdx="1" presStyleCnt="3"/>
      <dgm:spPr/>
    </dgm:pt>
    <dgm:pt modelId="{3751CE69-746B-4E88-8943-6CAE92A112D0}" type="pres">
      <dgm:prSet presAssocID="{FD1850B7-16B6-4CD9-96FB-3CCEC53DFE9A}" presName="spaceB" presStyleCnt="0"/>
      <dgm:spPr/>
    </dgm:pt>
    <dgm:pt modelId="{381CA7E7-7436-4688-8F01-0C479A089C68}" type="pres">
      <dgm:prSet presAssocID="{6778DBE1-5521-4100-8C32-90187F839562}" presName="space" presStyleCnt="0"/>
      <dgm:spPr/>
    </dgm:pt>
    <dgm:pt modelId="{9367A450-4305-4BB9-A39E-0BBC26B139D1}" type="pres">
      <dgm:prSet presAssocID="{439A4E7E-4E8E-4957-A426-FD5AAA90CA6A}" presName="compositeA" presStyleCnt="0"/>
      <dgm:spPr/>
    </dgm:pt>
    <dgm:pt modelId="{D6BCAD26-1A04-4AA4-A4E0-E24DE7157818}" type="pres">
      <dgm:prSet presAssocID="{439A4E7E-4E8E-4957-A426-FD5AAA90CA6A}" presName="textA" presStyleLbl="revTx" presStyleIdx="2" presStyleCnt="3">
        <dgm:presLayoutVars>
          <dgm:bulletEnabled val="1"/>
        </dgm:presLayoutVars>
      </dgm:prSet>
      <dgm:spPr/>
    </dgm:pt>
    <dgm:pt modelId="{C4CE1CE2-3FD6-4C6E-A7F2-C01F36D371B9}" type="pres">
      <dgm:prSet presAssocID="{439A4E7E-4E8E-4957-A426-FD5AAA90CA6A}" presName="circleA" presStyleLbl="node1" presStyleIdx="2" presStyleCnt="3"/>
      <dgm:spPr/>
    </dgm:pt>
    <dgm:pt modelId="{8D069E15-6D3A-45BA-837A-55498940126D}" type="pres">
      <dgm:prSet presAssocID="{439A4E7E-4E8E-4957-A426-FD5AAA90CA6A}" presName="spaceA" presStyleCnt="0"/>
      <dgm:spPr/>
    </dgm:pt>
  </dgm:ptLst>
  <dgm:cxnLst>
    <dgm:cxn modelId="{9CA26B2B-2A39-4A3E-91E3-5A8720E3B3D5}" type="presOf" srcId="{314BD7EB-6C5B-4B0C-9E8F-A89E031F6077}" destId="{F0FC6FC6-63BB-44A3-A0E7-EA0E2EEEA753}" srcOrd="0" destOrd="0" presId="urn:microsoft.com/office/officeart/2005/8/layout/hProcess11"/>
    <dgm:cxn modelId="{9987EF3E-0FE5-4186-BE6C-9C8ED903E796}" srcId="{F12A8665-55FC-4479-9345-60C61B2919CC}" destId="{439A4E7E-4E8E-4957-A426-FD5AAA90CA6A}" srcOrd="2" destOrd="0" parTransId="{8D001850-2846-4911-BC9E-3C3EFB31A0BA}" sibTransId="{55809C1C-D729-44C9-A0C0-F2DE7E9B3C3E}"/>
    <dgm:cxn modelId="{EF4B3E60-442B-4BA1-BD23-5821B57ED347}" type="presOf" srcId="{FD1850B7-16B6-4CD9-96FB-3CCEC53DFE9A}" destId="{626F2709-1959-4500-BDE5-BF9B3D4ECED5}" srcOrd="0" destOrd="0" presId="urn:microsoft.com/office/officeart/2005/8/layout/hProcess11"/>
    <dgm:cxn modelId="{43D64F52-4231-43B8-B3B0-228F55457114}" type="presOf" srcId="{439A4E7E-4E8E-4957-A426-FD5AAA90CA6A}" destId="{D6BCAD26-1A04-4AA4-A4E0-E24DE7157818}" srcOrd="0" destOrd="0" presId="urn:microsoft.com/office/officeart/2005/8/layout/hProcess11"/>
    <dgm:cxn modelId="{28BA81A1-9614-4FA8-A4DF-6B91B523E482}" srcId="{F12A8665-55FC-4479-9345-60C61B2919CC}" destId="{FD1850B7-16B6-4CD9-96FB-3CCEC53DFE9A}" srcOrd="1" destOrd="0" parTransId="{4246D9C0-B17C-40AB-A260-7A7A25301F5A}" sibTransId="{6778DBE1-5521-4100-8C32-90187F839562}"/>
    <dgm:cxn modelId="{CC0AA0AC-5847-4850-BF95-92DAA535851B}" srcId="{F12A8665-55FC-4479-9345-60C61B2919CC}" destId="{314BD7EB-6C5B-4B0C-9E8F-A89E031F6077}" srcOrd="0" destOrd="0" parTransId="{A2385749-A263-4F1D-8033-A34DAFC6DB4F}" sibTransId="{15F434DC-125B-4CEC-84A9-870F7D45E56B}"/>
    <dgm:cxn modelId="{DDB6CCB0-0684-4854-95E3-283B01A3F5A6}" type="presOf" srcId="{F12A8665-55FC-4479-9345-60C61B2919CC}" destId="{A2DAFA6F-8E97-48EA-9958-1BBEBBB19A22}" srcOrd="0" destOrd="0" presId="urn:microsoft.com/office/officeart/2005/8/layout/hProcess11"/>
    <dgm:cxn modelId="{E3A3E695-6ABD-44FE-BF46-6D621217987B}" type="presParOf" srcId="{A2DAFA6F-8E97-48EA-9958-1BBEBBB19A22}" destId="{EDA9D81D-5FA8-428E-89C8-6B07AAE166B7}" srcOrd="0" destOrd="0" presId="urn:microsoft.com/office/officeart/2005/8/layout/hProcess11"/>
    <dgm:cxn modelId="{038C0596-E03D-480A-BB34-497E3A37612F}" type="presParOf" srcId="{A2DAFA6F-8E97-48EA-9958-1BBEBBB19A22}" destId="{B0FCE05B-B342-4D2E-B723-ABD08B7C870D}" srcOrd="1" destOrd="0" presId="urn:microsoft.com/office/officeart/2005/8/layout/hProcess11"/>
    <dgm:cxn modelId="{830A02D2-3433-4799-86DD-BCA0B8BAF31C}" type="presParOf" srcId="{B0FCE05B-B342-4D2E-B723-ABD08B7C870D}" destId="{CDF46CA7-932A-4DF0-BBF3-3480E6AD39FE}" srcOrd="0" destOrd="0" presId="urn:microsoft.com/office/officeart/2005/8/layout/hProcess11"/>
    <dgm:cxn modelId="{7F9FD7B5-C3D8-44AD-A164-AB451B38FABA}" type="presParOf" srcId="{CDF46CA7-932A-4DF0-BBF3-3480E6AD39FE}" destId="{F0FC6FC6-63BB-44A3-A0E7-EA0E2EEEA753}" srcOrd="0" destOrd="0" presId="urn:microsoft.com/office/officeart/2005/8/layout/hProcess11"/>
    <dgm:cxn modelId="{DF73FED6-0EAB-4AD8-B82E-B83D760AEC50}" type="presParOf" srcId="{CDF46CA7-932A-4DF0-BBF3-3480E6AD39FE}" destId="{D863EF08-21BA-490E-9390-51EB01587E9C}" srcOrd="1" destOrd="0" presId="urn:microsoft.com/office/officeart/2005/8/layout/hProcess11"/>
    <dgm:cxn modelId="{AF062A21-B64B-48A1-8480-30D5185629B2}" type="presParOf" srcId="{CDF46CA7-932A-4DF0-BBF3-3480E6AD39FE}" destId="{DA32B2F1-F4FD-46EC-A423-16B347F30799}" srcOrd="2" destOrd="0" presId="urn:microsoft.com/office/officeart/2005/8/layout/hProcess11"/>
    <dgm:cxn modelId="{DBB48515-7EAA-43BB-A312-43849175C9B9}" type="presParOf" srcId="{B0FCE05B-B342-4D2E-B723-ABD08B7C870D}" destId="{9288CFD4-5B12-4E10-B3D6-A0F610B0AFDB}" srcOrd="1" destOrd="0" presId="urn:microsoft.com/office/officeart/2005/8/layout/hProcess11"/>
    <dgm:cxn modelId="{35EEE02A-0270-49F4-B524-B581363F369D}" type="presParOf" srcId="{B0FCE05B-B342-4D2E-B723-ABD08B7C870D}" destId="{C5FC18B1-3B35-4001-ABFC-FEB3863E9F80}" srcOrd="2" destOrd="0" presId="urn:microsoft.com/office/officeart/2005/8/layout/hProcess11"/>
    <dgm:cxn modelId="{097033A9-86BF-4348-ABAA-AE9FFED64AA8}" type="presParOf" srcId="{C5FC18B1-3B35-4001-ABFC-FEB3863E9F80}" destId="{626F2709-1959-4500-BDE5-BF9B3D4ECED5}" srcOrd="0" destOrd="0" presId="urn:microsoft.com/office/officeart/2005/8/layout/hProcess11"/>
    <dgm:cxn modelId="{FEA529BF-DFB8-4AA4-8D77-3670134B61E0}" type="presParOf" srcId="{C5FC18B1-3B35-4001-ABFC-FEB3863E9F80}" destId="{24C4FCBE-FD97-45D9-8D1F-B88233451808}" srcOrd="1" destOrd="0" presId="urn:microsoft.com/office/officeart/2005/8/layout/hProcess11"/>
    <dgm:cxn modelId="{83D67FAE-CF19-43B9-88DC-72570186BF78}" type="presParOf" srcId="{C5FC18B1-3B35-4001-ABFC-FEB3863E9F80}" destId="{3751CE69-746B-4E88-8943-6CAE92A112D0}" srcOrd="2" destOrd="0" presId="urn:microsoft.com/office/officeart/2005/8/layout/hProcess11"/>
    <dgm:cxn modelId="{CAF8361D-1EFB-4BA5-A35C-582A4343CEDA}" type="presParOf" srcId="{B0FCE05B-B342-4D2E-B723-ABD08B7C870D}" destId="{381CA7E7-7436-4688-8F01-0C479A089C68}" srcOrd="3" destOrd="0" presId="urn:microsoft.com/office/officeart/2005/8/layout/hProcess11"/>
    <dgm:cxn modelId="{A1F47AFF-353D-4E07-BFA6-55D5A3F314E9}" type="presParOf" srcId="{B0FCE05B-B342-4D2E-B723-ABD08B7C870D}" destId="{9367A450-4305-4BB9-A39E-0BBC26B139D1}" srcOrd="4" destOrd="0" presId="urn:microsoft.com/office/officeart/2005/8/layout/hProcess11"/>
    <dgm:cxn modelId="{3520C84C-C29C-43B3-88F9-B6E0EC84B4EF}" type="presParOf" srcId="{9367A450-4305-4BB9-A39E-0BBC26B139D1}" destId="{D6BCAD26-1A04-4AA4-A4E0-E24DE7157818}" srcOrd="0" destOrd="0" presId="urn:microsoft.com/office/officeart/2005/8/layout/hProcess11"/>
    <dgm:cxn modelId="{4351522B-912A-4FE0-83D9-4A01E1A289AA}" type="presParOf" srcId="{9367A450-4305-4BB9-A39E-0BBC26B139D1}" destId="{C4CE1CE2-3FD6-4C6E-A7F2-C01F36D371B9}" srcOrd="1" destOrd="0" presId="urn:microsoft.com/office/officeart/2005/8/layout/hProcess11"/>
    <dgm:cxn modelId="{4836B074-D723-4B75-AE97-FDDCAFFD2A84}" type="presParOf" srcId="{9367A450-4305-4BB9-A39E-0BBC26B139D1}" destId="{8D069E15-6D3A-45BA-837A-55498940126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89C4E5-42F3-44D5-8D9B-008156349A0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247062-2339-46A2-B80F-7DB4924E3D69}">
      <dgm:prSet/>
      <dgm:spPr/>
      <dgm:t>
        <a:bodyPr/>
        <a:lstStyle/>
        <a:p>
          <a:r>
            <a:rPr lang="en-US"/>
            <a:t>We issue a statement,</a:t>
          </a:r>
        </a:p>
      </dgm:t>
    </dgm:pt>
    <dgm:pt modelId="{A7932258-5DFF-491C-871D-5BA8E119F995}" type="parTrans" cxnId="{0C09990B-92FB-4E00-9ED7-208571596474}">
      <dgm:prSet/>
      <dgm:spPr/>
      <dgm:t>
        <a:bodyPr/>
        <a:lstStyle/>
        <a:p>
          <a:endParaRPr lang="en-US"/>
        </a:p>
      </dgm:t>
    </dgm:pt>
    <dgm:pt modelId="{A05B73FA-E67B-46A3-8D42-88CEF0E371C2}" type="sibTrans" cxnId="{0C09990B-92FB-4E00-9ED7-208571596474}">
      <dgm:prSet/>
      <dgm:spPr/>
      <dgm:t>
        <a:bodyPr/>
        <a:lstStyle/>
        <a:p>
          <a:endParaRPr lang="en-US"/>
        </a:p>
      </dgm:t>
    </dgm:pt>
    <dgm:pt modelId="{196E6B2D-A733-4CD4-914B-F2C2A33C5B15}">
      <dgm:prSet/>
      <dgm:spPr/>
      <dgm:t>
        <a:bodyPr/>
        <a:lstStyle/>
        <a:p>
          <a:r>
            <a:rPr lang="en-GB">
              <a:cs typeface="Arial"/>
            </a:rPr>
            <a:t>The </a:t>
          </a:r>
          <a:r>
            <a:rPr lang="en-US"/>
            <a:t>program continues execution</a:t>
          </a:r>
          <a:r>
            <a:rPr lang="en-GB"/>
            <a:t>,</a:t>
          </a:r>
          <a:r>
            <a:rPr lang="en-US"/>
            <a:t>issuing other</a:t>
          </a:r>
          <a:r>
            <a:rPr lang="en-GB" dirty="0"/>
            <a:t> </a:t>
          </a:r>
          <a:r>
            <a:rPr lang="en-US"/>
            <a:t>statements</a:t>
          </a:r>
        </a:p>
      </dgm:t>
    </dgm:pt>
    <dgm:pt modelId="{0DC1B711-CB1C-489C-A460-4B52058B6892}" type="parTrans" cxnId="{0A0F786A-69A6-4F3F-93FE-FD96DDE41751}">
      <dgm:prSet/>
      <dgm:spPr/>
      <dgm:t>
        <a:bodyPr/>
        <a:lstStyle/>
        <a:p>
          <a:endParaRPr lang="en-US"/>
        </a:p>
      </dgm:t>
    </dgm:pt>
    <dgm:pt modelId="{2339964B-8FC5-47D4-AD5C-4A537651FC1A}" type="sibTrans" cxnId="{0A0F786A-69A6-4F3F-93FE-FD96DDE41751}">
      <dgm:prSet/>
      <dgm:spPr/>
      <dgm:t>
        <a:bodyPr/>
        <a:lstStyle/>
        <a:p>
          <a:endParaRPr lang="en-US"/>
        </a:p>
      </dgm:t>
    </dgm:pt>
    <dgm:pt modelId="{D3C096A0-71D1-4F5D-A3F6-FE1A4027ED5B}">
      <dgm:prSet/>
      <dgm:spPr/>
      <dgm:t>
        <a:bodyPr/>
        <a:lstStyle/>
        <a:p>
          <a:r>
            <a:rPr lang="en-US">
              <a:cs typeface="Arial"/>
            </a:rPr>
            <a:t>Statements are processed in the order they are </a:t>
          </a:r>
          <a:r>
            <a:rPr lang="en-GB">
              <a:cs typeface="Arial"/>
            </a:rPr>
            <a:t>returned</a:t>
          </a:r>
          <a:endParaRPr lang="en-US">
            <a:cs typeface="Arial"/>
          </a:endParaRPr>
        </a:p>
      </dgm:t>
    </dgm:pt>
    <dgm:pt modelId="{9E868D5E-2C96-4415-8D4A-C4BA05D1EE70}" type="parTrans" cxnId="{8C4B220E-8541-4511-A051-CC945B07C805}">
      <dgm:prSet/>
      <dgm:spPr/>
    </dgm:pt>
    <dgm:pt modelId="{C41C31D3-704D-414A-8BFC-7A42036666A4}" type="sibTrans" cxnId="{8C4B220E-8541-4511-A051-CC945B07C805}">
      <dgm:prSet/>
      <dgm:spPr/>
      <dgm:t>
        <a:bodyPr/>
        <a:lstStyle/>
        <a:p>
          <a:endParaRPr lang="en-GB"/>
        </a:p>
      </dgm:t>
    </dgm:pt>
    <dgm:pt modelId="{D600C03B-5A3F-4821-B502-1E8F0CB3DE3B}" type="pres">
      <dgm:prSet presAssocID="{0089C4E5-42F3-44D5-8D9B-008156349A08}" presName="cycle" presStyleCnt="0">
        <dgm:presLayoutVars>
          <dgm:dir/>
          <dgm:resizeHandles val="exact"/>
        </dgm:presLayoutVars>
      </dgm:prSet>
      <dgm:spPr/>
    </dgm:pt>
    <dgm:pt modelId="{11497D86-BE41-4005-9934-F05A65E60A5B}" type="pres">
      <dgm:prSet presAssocID="{23247062-2339-46A2-B80F-7DB4924E3D69}" presName="node" presStyleLbl="node1" presStyleIdx="0" presStyleCnt="3">
        <dgm:presLayoutVars>
          <dgm:bulletEnabled val="1"/>
        </dgm:presLayoutVars>
      </dgm:prSet>
      <dgm:spPr/>
    </dgm:pt>
    <dgm:pt modelId="{57FB76E5-18D9-46A6-AEAA-D1F150590296}" type="pres">
      <dgm:prSet presAssocID="{A05B73FA-E67B-46A3-8D42-88CEF0E371C2}" presName="sibTrans" presStyleLbl="sibTrans2D1" presStyleIdx="0" presStyleCnt="3"/>
      <dgm:spPr/>
    </dgm:pt>
    <dgm:pt modelId="{D1931771-86C5-4E82-A7FA-34C2552B00A8}" type="pres">
      <dgm:prSet presAssocID="{A05B73FA-E67B-46A3-8D42-88CEF0E371C2}" presName="connectorText" presStyleLbl="sibTrans2D1" presStyleIdx="0" presStyleCnt="3"/>
      <dgm:spPr/>
    </dgm:pt>
    <dgm:pt modelId="{F7A2CBF2-DB8D-444F-8CDA-20C3F8740FF2}" type="pres">
      <dgm:prSet presAssocID="{196E6B2D-A733-4CD4-914B-F2C2A33C5B15}" presName="node" presStyleLbl="node1" presStyleIdx="1" presStyleCnt="3">
        <dgm:presLayoutVars>
          <dgm:bulletEnabled val="1"/>
        </dgm:presLayoutVars>
      </dgm:prSet>
      <dgm:spPr/>
    </dgm:pt>
    <dgm:pt modelId="{BF1C158F-688B-4A2C-A81F-481F821F10CB}" type="pres">
      <dgm:prSet presAssocID="{2339964B-8FC5-47D4-AD5C-4A537651FC1A}" presName="sibTrans" presStyleLbl="sibTrans2D1" presStyleIdx="1" presStyleCnt="3"/>
      <dgm:spPr/>
    </dgm:pt>
    <dgm:pt modelId="{387E3ECA-E28B-4FF6-9EAD-2EDA0A27FFE9}" type="pres">
      <dgm:prSet presAssocID="{2339964B-8FC5-47D4-AD5C-4A537651FC1A}" presName="connectorText" presStyleLbl="sibTrans2D1" presStyleIdx="1" presStyleCnt="3"/>
      <dgm:spPr/>
    </dgm:pt>
    <dgm:pt modelId="{A581174D-0089-4DBD-A4CA-CCB350FF9BC4}" type="pres">
      <dgm:prSet presAssocID="{D3C096A0-71D1-4F5D-A3F6-FE1A4027ED5B}" presName="node" presStyleLbl="node1" presStyleIdx="2" presStyleCnt="3">
        <dgm:presLayoutVars>
          <dgm:bulletEnabled val="1"/>
        </dgm:presLayoutVars>
      </dgm:prSet>
      <dgm:spPr/>
    </dgm:pt>
    <dgm:pt modelId="{6EBAD1E1-7AE9-4B66-856D-0FED89DC1F7C}" type="pres">
      <dgm:prSet presAssocID="{C41C31D3-704D-414A-8BFC-7A42036666A4}" presName="sibTrans" presStyleLbl="sibTrans2D1" presStyleIdx="2" presStyleCnt="3"/>
      <dgm:spPr/>
    </dgm:pt>
    <dgm:pt modelId="{52956BA3-8C31-4693-A80D-A9725F40E55C}" type="pres">
      <dgm:prSet presAssocID="{C41C31D3-704D-414A-8BFC-7A42036666A4}" presName="connectorText" presStyleLbl="sibTrans2D1" presStyleIdx="2" presStyleCnt="3"/>
      <dgm:spPr/>
    </dgm:pt>
  </dgm:ptLst>
  <dgm:cxnLst>
    <dgm:cxn modelId="{6AF44300-AE24-4410-840F-04218ABB1547}" type="presOf" srcId="{2339964B-8FC5-47D4-AD5C-4A537651FC1A}" destId="{BF1C158F-688B-4A2C-A81F-481F821F10CB}" srcOrd="0" destOrd="0" presId="urn:microsoft.com/office/officeart/2005/8/layout/cycle2"/>
    <dgm:cxn modelId="{0C09990B-92FB-4E00-9ED7-208571596474}" srcId="{0089C4E5-42F3-44D5-8D9B-008156349A08}" destId="{23247062-2339-46A2-B80F-7DB4924E3D69}" srcOrd="0" destOrd="0" parTransId="{A7932258-5DFF-491C-871D-5BA8E119F995}" sibTransId="{A05B73FA-E67B-46A3-8D42-88CEF0E371C2}"/>
    <dgm:cxn modelId="{8C4B220E-8541-4511-A051-CC945B07C805}" srcId="{0089C4E5-42F3-44D5-8D9B-008156349A08}" destId="{D3C096A0-71D1-4F5D-A3F6-FE1A4027ED5B}" srcOrd="2" destOrd="0" parTransId="{9E868D5E-2C96-4415-8D4A-C4BA05D1EE70}" sibTransId="{C41C31D3-704D-414A-8BFC-7A42036666A4}"/>
    <dgm:cxn modelId="{3E77F32E-9880-4679-9F36-37EE69649741}" type="presOf" srcId="{C41C31D3-704D-414A-8BFC-7A42036666A4}" destId="{6EBAD1E1-7AE9-4B66-856D-0FED89DC1F7C}" srcOrd="0" destOrd="0" presId="urn:microsoft.com/office/officeart/2005/8/layout/cycle2"/>
    <dgm:cxn modelId="{0A0F786A-69A6-4F3F-93FE-FD96DDE41751}" srcId="{0089C4E5-42F3-44D5-8D9B-008156349A08}" destId="{196E6B2D-A733-4CD4-914B-F2C2A33C5B15}" srcOrd="1" destOrd="0" parTransId="{0DC1B711-CB1C-489C-A460-4B52058B6892}" sibTransId="{2339964B-8FC5-47D4-AD5C-4A537651FC1A}"/>
    <dgm:cxn modelId="{8564B06E-6ECA-4A1A-B0EA-75AD7327EE50}" type="presOf" srcId="{2339964B-8FC5-47D4-AD5C-4A537651FC1A}" destId="{387E3ECA-E28B-4FF6-9EAD-2EDA0A27FFE9}" srcOrd="1" destOrd="0" presId="urn:microsoft.com/office/officeart/2005/8/layout/cycle2"/>
    <dgm:cxn modelId="{40B0199B-D079-43DF-9242-B8FD2377C9AD}" type="presOf" srcId="{C41C31D3-704D-414A-8BFC-7A42036666A4}" destId="{52956BA3-8C31-4693-A80D-A9725F40E55C}" srcOrd="1" destOrd="0" presId="urn:microsoft.com/office/officeart/2005/8/layout/cycle2"/>
    <dgm:cxn modelId="{256285A9-7C78-4083-9E58-63865282E852}" type="presOf" srcId="{D3C096A0-71D1-4F5D-A3F6-FE1A4027ED5B}" destId="{A581174D-0089-4DBD-A4CA-CCB350FF9BC4}" srcOrd="0" destOrd="0" presId="urn:microsoft.com/office/officeart/2005/8/layout/cycle2"/>
    <dgm:cxn modelId="{8728B5BB-F064-4A43-B559-49E3BBA90E64}" type="presOf" srcId="{A05B73FA-E67B-46A3-8D42-88CEF0E371C2}" destId="{D1931771-86C5-4E82-A7FA-34C2552B00A8}" srcOrd="1" destOrd="0" presId="urn:microsoft.com/office/officeart/2005/8/layout/cycle2"/>
    <dgm:cxn modelId="{E1A343C9-601B-48D7-9116-F8E94F287585}" type="presOf" srcId="{23247062-2339-46A2-B80F-7DB4924E3D69}" destId="{11497D86-BE41-4005-9934-F05A65E60A5B}" srcOrd="0" destOrd="0" presId="urn:microsoft.com/office/officeart/2005/8/layout/cycle2"/>
    <dgm:cxn modelId="{518895D7-DC25-4AC1-93A4-20D27A3A6954}" type="presOf" srcId="{196E6B2D-A733-4CD4-914B-F2C2A33C5B15}" destId="{F7A2CBF2-DB8D-444F-8CDA-20C3F8740FF2}" srcOrd="0" destOrd="0" presId="urn:microsoft.com/office/officeart/2005/8/layout/cycle2"/>
    <dgm:cxn modelId="{935798D8-DAAF-4936-BF3A-D1803A4E12EC}" type="presOf" srcId="{0089C4E5-42F3-44D5-8D9B-008156349A08}" destId="{D600C03B-5A3F-4821-B502-1E8F0CB3DE3B}" srcOrd="0" destOrd="0" presId="urn:microsoft.com/office/officeart/2005/8/layout/cycle2"/>
    <dgm:cxn modelId="{7C482FD9-F8A0-4C80-8324-1684912CE455}" type="presOf" srcId="{A05B73FA-E67B-46A3-8D42-88CEF0E371C2}" destId="{57FB76E5-18D9-46A6-AEAA-D1F150590296}" srcOrd="0" destOrd="0" presId="urn:microsoft.com/office/officeart/2005/8/layout/cycle2"/>
    <dgm:cxn modelId="{4D09E226-43DD-4D3D-96DE-BBFF5EAC8B69}" type="presParOf" srcId="{D600C03B-5A3F-4821-B502-1E8F0CB3DE3B}" destId="{11497D86-BE41-4005-9934-F05A65E60A5B}" srcOrd="0" destOrd="0" presId="urn:microsoft.com/office/officeart/2005/8/layout/cycle2"/>
    <dgm:cxn modelId="{71AC9536-93E7-47CB-A203-21C6548B7010}" type="presParOf" srcId="{D600C03B-5A3F-4821-B502-1E8F0CB3DE3B}" destId="{57FB76E5-18D9-46A6-AEAA-D1F150590296}" srcOrd="1" destOrd="0" presId="urn:microsoft.com/office/officeart/2005/8/layout/cycle2"/>
    <dgm:cxn modelId="{EDD99B3F-AF37-4B2D-8B7A-87BF194884FD}" type="presParOf" srcId="{57FB76E5-18D9-46A6-AEAA-D1F150590296}" destId="{D1931771-86C5-4E82-A7FA-34C2552B00A8}" srcOrd="0" destOrd="0" presId="urn:microsoft.com/office/officeart/2005/8/layout/cycle2"/>
    <dgm:cxn modelId="{C973A7A2-4C73-459C-9FBF-A054E584FB07}" type="presParOf" srcId="{D600C03B-5A3F-4821-B502-1E8F0CB3DE3B}" destId="{F7A2CBF2-DB8D-444F-8CDA-20C3F8740FF2}" srcOrd="2" destOrd="0" presId="urn:microsoft.com/office/officeart/2005/8/layout/cycle2"/>
    <dgm:cxn modelId="{80DDA60A-8883-4403-84E7-C912ADA5E2A6}" type="presParOf" srcId="{D600C03B-5A3F-4821-B502-1E8F0CB3DE3B}" destId="{BF1C158F-688B-4A2C-A81F-481F821F10CB}" srcOrd="3" destOrd="0" presId="urn:microsoft.com/office/officeart/2005/8/layout/cycle2"/>
    <dgm:cxn modelId="{0FEF4D68-C974-4739-8795-9DB32A68BC08}" type="presParOf" srcId="{BF1C158F-688B-4A2C-A81F-481F821F10CB}" destId="{387E3ECA-E28B-4FF6-9EAD-2EDA0A27FFE9}" srcOrd="0" destOrd="0" presId="urn:microsoft.com/office/officeart/2005/8/layout/cycle2"/>
    <dgm:cxn modelId="{0C063BBB-1BCD-45E3-A192-0D1F9B193EA2}" type="presParOf" srcId="{D600C03B-5A3F-4821-B502-1E8F0CB3DE3B}" destId="{A581174D-0089-4DBD-A4CA-CCB350FF9BC4}" srcOrd="4" destOrd="0" presId="urn:microsoft.com/office/officeart/2005/8/layout/cycle2"/>
    <dgm:cxn modelId="{6E20406E-CF8F-44C8-87A0-8BE049DD8338}" type="presParOf" srcId="{D600C03B-5A3F-4821-B502-1E8F0CB3DE3B}" destId="{6EBAD1E1-7AE9-4B66-856D-0FED89DC1F7C}" srcOrd="5" destOrd="0" presId="urn:microsoft.com/office/officeart/2005/8/layout/cycle2"/>
    <dgm:cxn modelId="{1F5216A0-086E-48D7-8038-D069ABE877B1}" type="presParOf" srcId="{6EBAD1E1-7AE9-4B66-856D-0FED89DC1F7C}" destId="{52956BA3-8C31-4693-A80D-A9725F40E55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49E01-F0B2-492D-A8EA-E586C9176328}">
      <dsp:nvSpPr>
        <dsp:cNvPr id="0" name=""/>
        <dsp:cNvSpPr/>
      </dsp:nvSpPr>
      <dsp:spPr>
        <a:xfrm>
          <a:off x="2962" y="1042166"/>
          <a:ext cx="918483" cy="654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What is async?</a:t>
          </a:r>
        </a:p>
      </dsp:txBody>
      <dsp:txXfrm>
        <a:off x="22129" y="1061333"/>
        <a:ext cx="880149" cy="616085"/>
      </dsp:txXfrm>
    </dsp:sp>
    <dsp:sp modelId="{8C353810-E8E7-49B0-A957-DB4A4525C84B}">
      <dsp:nvSpPr>
        <dsp:cNvPr id="0" name=""/>
        <dsp:cNvSpPr/>
      </dsp:nvSpPr>
      <dsp:spPr>
        <a:xfrm>
          <a:off x="1013295" y="1255484"/>
          <a:ext cx="194718" cy="2277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013295" y="1301041"/>
        <a:ext cx="136303" cy="136669"/>
      </dsp:txXfrm>
    </dsp:sp>
    <dsp:sp modelId="{E3D84743-ED10-4C45-8034-B644A64329DE}">
      <dsp:nvSpPr>
        <dsp:cNvPr id="0" name=""/>
        <dsp:cNvSpPr/>
      </dsp:nvSpPr>
      <dsp:spPr>
        <a:xfrm>
          <a:off x="1288840" y="1042166"/>
          <a:ext cx="918483" cy="654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How can it benefit us?</a:t>
          </a:r>
        </a:p>
      </dsp:txBody>
      <dsp:txXfrm>
        <a:off x="1308007" y="1061333"/>
        <a:ext cx="880149" cy="616085"/>
      </dsp:txXfrm>
    </dsp:sp>
    <dsp:sp modelId="{D3BB72D4-5AFC-45B2-8149-5DB938CC67B8}">
      <dsp:nvSpPr>
        <dsp:cNvPr id="0" name=""/>
        <dsp:cNvSpPr/>
      </dsp:nvSpPr>
      <dsp:spPr>
        <a:xfrm>
          <a:off x="2299172" y="1255484"/>
          <a:ext cx="194718" cy="2277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299172" y="1301041"/>
        <a:ext cx="136303" cy="136669"/>
      </dsp:txXfrm>
    </dsp:sp>
    <dsp:sp modelId="{997910D5-897D-491A-B837-8F2D8FCF67E6}">
      <dsp:nvSpPr>
        <dsp:cNvPr id="0" name=""/>
        <dsp:cNvSpPr/>
      </dsp:nvSpPr>
      <dsp:spPr>
        <a:xfrm>
          <a:off x="2574717" y="1042166"/>
          <a:ext cx="918483" cy="654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How can we use it in PHP?</a:t>
          </a:r>
        </a:p>
      </dsp:txBody>
      <dsp:txXfrm>
        <a:off x="2593884" y="1061333"/>
        <a:ext cx="880149" cy="616085"/>
      </dsp:txXfrm>
    </dsp:sp>
    <dsp:sp modelId="{657E1763-8097-4C85-8546-22F445359A0E}">
      <dsp:nvSpPr>
        <dsp:cNvPr id="0" name=""/>
        <dsp:cNvSpPr/>
      </dsp:nvSpPr>
      <dsp:spPr>
        <a:xfrm>
          <a:off x="3585049" y="1255484"/>
          <a:ext cx="194718" cy="2277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585049" y="1301041"/>
        <a:ext cx="136303" cy="136669"/>
      </dsp:txXfrm>
    </dsp:sp>
    <dsp:sp modelId="{D3A9FA45-FC52-4D65-AB89-311390126965}">
      <dsp:nvSpPr>
        <dsp:cNvPr id="0" name=""/>
        <dsp:cNvSpPr/>
      </dsp:nvSpPr>
      <dsp:spPr>
        <a:xfrm>
          <a:off x="3860594" y="1042166"/>
          <a:ext cx="918483" cy="654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Using it in Magento</a:t>
          </a:r>
        </a:p>
      </dsp:txBody>
      <dsp:txXfrm>
        <a:off x="3879761" y="1061333"/>
        <a:ext cx="880149" cy="616085"/>
      </dsp:txXfrm>
    </dsp:sp>
    <dsp:sp modelId="{D61438E0-F318-4E7D-98E0-2AD94CFA8051}">
      <dsp:nvSpPr>
        <dsp:cNvPr id="0" name=""/>
        <dsp:cNvSpPr/>
      </dsp:nvSpPr>
      <dsp:spPr>
        <a:xfrm>
          <a:off x="4870927" y="1255484"/>
          <a:ext cx="194718" cy="2277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870927" y="1301041"/>
        <a:ext cx="136303" cy="136669"/>
      </dsp:txXfrm>
    </dsp:sp>
    <dsp:sp modelId="{E1AF10A8-E70C-4768-B037-ECF5BA564800}">
      <dsp:nvSpPr>
        <dsp:cNvPr id="0" name=""/>
        <dsp:cNvSpPr/>
      </dsp:nvSpPr>
      <dsp:spPr>
        <a:xfrm>
          <a:off x="5146472" y="1042166"/>
          <a:ext cx="918483" cy="654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cs typeface="Arial"/>
            </a:rPr>
            <a:t>Real-world examples</a:t>
          </a:r>
          <a:endParaRPr lang="en-US" sz="1300" kern="1200" dirty="0"/>
        </a:p>
      </dsp:txBody>
      <dsp:txXfrm>
        <a:off x="5165639" y="1061333"/>
        <a:ext cx="880149" cy="6160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9D81D-5FA8-428E-89C8-6B07AAE166B7}">
      <dsp:nvSpPr>
        <dsp:cNvPr id="0" name=""/>
        <dsp:cNvSpPr/>
      </dsp:nvSpPr>
      <dsp:spPr>
        <a:xfrm>
          <a:off x="0" y="821625"/>
          <a:ext cx="4909044" cy="10955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C6FC6-63BB-44A3-A0E7-EA0E2EEEA753}">
      <dsp:nvSpPr>
        <dsp:cNvPr id="0" name=""/>
        <dsp:cNvSpPr/>
      </dsp:nvSpPr>
      <dsp:spPr>
        <a:xfrm>
          <a:off x="2157" y="0"/>
          <a:ext cx="1423814" cy="109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We issue a statement,</a:t>
          </a:r>
        </a:p>
      </dsp:txBody>
      <dsp:txXfrm>
        <a:off x="2157" y="0"/>
        <a:ext cx="1423814" cy="1095500"/>
      </dsp:txXfrm>
    </dsp:sp>
    <dsp:sp modelId="{D863EF08-21BA-490E-9390-51EB01587E9C}">
      <dsp:nvSpPr>
        <dsp:cNvPr id="0" name=""/>
        <dsp:cNvSpPr/>
      </dsp:nvSpPr>
      <dsp:spPr>
        <a:xfrm>
          <a:off x="577126" y="1232438"/>
          <a:ext cx="273875" cy="273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F2709-1959-4500-BDE5-BF9B3D4ECED5}">
      <dsp:nvSpPr>
        <dsp:cNvPr id="0" name=""/>
        <dsp:cNvSpPr/>
      </dsp:nvSpPr>
      <dsp:spPr>
        <a:xfrm>
          <a:off x="1497162" y="1643251"/>
          <a:ext cx="1423814" cy="109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The programs halts execution whilst we wait for the statement to complete...</a:t>
          </a:r>
        </a:p>
      </dsp:txBody>
      <dsp:txXfrm>
        <a:off x="1497162" y="1643251"/>
        <a:ext cx="1423814" cy="1095500"/>
      </dsp:txXfrm>
    </dsp:sp>
    <dsp:sp modelId="{24C4FCBE-FD97-45D9-8D1F-B88233451808}">
      <dsp:nvSpPr>
        <dsp:cNvPr id="0" name=""/>
        <dsp:cNvSpPr/>
      </dsp:nvSpPr>
      <dsp:spPr>
        <a:xfrm>
          <a:off x="2072132" y="1232438"/>
          <a:ext cx="273875" cy="273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CAD26-1A04-4AA4-A4E0-E24DE7157818}">
      <dsp:nvSpPr>
        <dsp:cNvPr id="0" name=""/>
        <dsp:cNvSpPr/>
      </dsp:nvSpPr>
      <dsp:spPr>
        <a:xfrm>
          <a:off x="2992167" y="0"/>
          <a:ext cx="1423814" cy="109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...then we move on to the next statement.</a:t>
          </a:r>
        </a:p>
      </dsp:txBody>
      <dsp:txXfrm>
        <a:off x="2992167" y="0"/>
        <a:ext cx="1423814" cy="1095500"/>
      </dsp:txXfrm>
    </dsp:sp>
    <dsp:sp modelId="{C4CE1CE2-3FD6-4C6E-A7F2-C01F36D371B9}">
      <dsp:nvSpPr>
        <dsp:cNvPr id="0" name=""/>
        <dsp:cNvSpPr/>
      </dsp:nvSpPr>
      <dsp:spPr>
        <a:xfrm>
          <a:off x="3567137" y="1232438"/>
          <a:ext cx="273875" cy="273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97D86-BE41-4005-9934-F05A65E60A5B}">
      <dsp:nvSpPr>
        <dsp:cNvPr id="0" name=""/>
        <dsp:cNvSpPr/>
      </dsp:nvSpPr>
      <dsp:spPr>
        <a:xfrm>
          <a:off x="1917892" y="649"/>
          <a:ext cx="1190246" cy="11902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We issue a statement,</a:t>
          </a:r>
        </a:p>
      </dsp:txBody>
      <dsp:txXfrm>
        <a:off x="2092199" y="174956"/>
        <a:ext cx="841632" cy="841632"/>
      </dsp:txXfrm>
    </dsp:sp>
    <dsp:sp modelId="{57FB76E5-18D9-46A6-AEAA-D1F150590296}">
      <dsp:nvSpPr>
        <dsp:cNvPr id="0" name=""/>
        <dsp:cNvSpPr/>
      </dsp:nvSpPr>
      <dsp:spPr>
        <a:xfrm rot="3600000">
          <a:off x="2797160" y="1160775"/>
          <a:ext cx="316045" cy="4017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820863" y="1200062"/>
        <a:ext cx="221232" cy="241024"/>
      </dsp:txXfrm>
    </dsp:sp>
    <dsp:sp modelId="{F7A2CBF2-DB8D-444F-8CDA-20C3F8740FF2}">
      <dsp:nvSpPr>
        <dsp:cNvPr id="0" name=""/>
        <dsp:cNvSpPr/>
      </dsp:nvSpPr>
      <dsp:spPr>
        <a:xfrm>
          <a:off x="2811171" y="1547855"/>
          <a:ext cx="1190246" cy="11902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>
              <a:cs typeface="Arial"/>
            </a:rPr>
            <a:t>The </a:t>
          </a:r>
          <a:r>
            <a:rPr lang="en-US" sz="800" kern="1200"/>
            <a:t>program continues execution</a:t>
          </a:r>
          <a:r>
            <a:rPr lang="en-GB" sz="800" kern="1200"/>
            <a:t>,</a:t>
          </a:r>
          <a:r>
            <a:rPr lang="en-US" sz="800" kern="1200"/>
            <a:t>issuing other</a:t>
          </a:r>
          <a:r>
            <a:rPr lang="en-GB" sz="800" kern="1200" dirty="0"/>
            <a:t> </a:t>
          </a:r>
          <a:r>
            <a:rPr lang="en-US" sz="800" kern="1200"/>
            <a:t>statements</a:t>
          </a:r>
        </a:p>
      </dsp:txBody>
      <dsp:txXfrm>
        <a:off x="2985478" y="1722162"/>
        <a:ext cx="841632" cy="841632"/>
      </dsp:txXfrm>
    </dsp:sp>
    <dsp:sp modelId="{BF1C158F-688B-4A2C-A81F-481F821F10CB}">
      <dsp:nvSpPr>
        <dsp:cNvPr id="0" name=""/>
        <dsp:cNvSpPr/>
      </dsp:nvSpPr>
      <dsp:spPr>
        <a:xfrm rot="10800000">
          <a:off x="2363937" y="1942124"/>
          <a:ext cx="316045" cy="4017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2458750" y="2022466"/>
        <a:ext cx="221232" cy="241024"/>
      </dsp:txXfrm>
    </dsp:sp>
    <dsp:sp modelId="{A581174D-0089-4DBD-A4CA-CCB350FF9BC4}">
      <dsp:nvSpPr>
        <dsp:cNvPr id="0" name=""/>
        <dsp:cNvSpPr/>
      </dsp:nvSpPr>
      <dsp:spPr>
        <a:xfrm>
          <a:off x="1024612" y="1547855"/>
          <a:ext cx="1190246" cy="11902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cs typeface="Arial"/>
            </a:rPr>
            <a:t>Statements are processed in the order they are </a:t>
          </a:r>
          <a:r>
            <a:rPr lang="en-GB" sz="800" kern="1200">
              <a:cs typeface="Arial"/>
            </a:rPr>
            <a:t>returned</a:t>
          </a:r>
          <a:endParaRPr lang="en-US" sz="800" kern="1200">
            <a:cs typeface="Arial"/>
          </a:endParaRPr>
        </a:p>
      </dsp:txBody>
      <dsp:txXfrm>
        <a:off x="1198919" y="1722162"/>
        <a:ext cx="841632" cy="841632"/>
      </dsp:txXfrm>
    </dsp:sp>
    <dsp:sp modelId="{6EBAD1E1-7AE9-4B66-856D-0FED89DC1F7C}">
      <dsp:nvSpPr>
        <dsp:cNvPr id="0" name=""/>
        <dsp:cNvSpPr/>
      </dsp:nvSpPr>
      <dsp:spPr>
        <a:xfrm rot="18000000">
          <a:off x="1903880" y="1176268"/>
          <a:ext cx="316045" cy="4017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1927583" y="1297665"/>
        <a:ext cx="221232" cy="241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AAB51-52B0-E941-9EE9-1F8111A42FF0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10CD8-3FFE-814B-A26E-36916B5F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44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14DEB-D283-C841-9653-E6EEC2D1C909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81D62-DB76-DF42-AFA8-61B5AAE04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3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81D62-DB76-DF42-AFA8-61B5AAE04D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07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kern="1200" dirty="0">
                <a:latin typeface="+mn-lt"/>
                <a:ea typeface="+mn-ea"/>
                <a:cs typeface="+mn-cs"/>
              </a:rPr>
              <a:t>How and</a:t>
            </a:r>
            <a:r>
              <a:rPr lang="en-US" dirty="0">
                <a:cs typeface="Calibri"/>
              </a:rPr>
              <a:t> why should we use PHP to implement async?</a:t>
            </a:r>
            <a:endParaRPr lang="en-US" sz="12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81D62-DB76-DF42-AFA8-61B5AAE04D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7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several advantages to using PHP rather than another language.</a:t>
            </a:r>
          </a:p>
          <a:p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latin typeface="+mn-lt"/>
                <a:ea typeface="+mn-ea"/>
                <a:cs typeface="+mn-cs"/>
              </a:rPr>
              <a:t>Many PHP projects which implement async programming use core language features </a:t>
            </a:r>
            <a:r>
              <a:rPr lang="en-US" dirty="0"/>
              <a:t>of PHP to</a:t>
            </a:r>
            <a:r>
              <a:rPr lang="en-US" sz="1200" kern="1200" dirty="0">
                <a:latin typeface="+mn-lt"/>
                <a:ea typeface="+mn-ea"/>
                <a:cs typeface="+mn-cs"/>
              </a:rPr>
              <a:t> do so, so there’s no need to install any special extensions.</a:t>
            </a:r>
            <a:endParaRPr lang="en-US" sz="1200" kern="1200" dirty="0">
              <a:latin typeface="+mn-lt"/>
              <a:cs typeface="Calibri"/>
            </a:endParaRPr>
          </a:p>
          <a:p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dirty="0"/>
              <a:t>If your dev team is skilled in PHP, but less so in NodeJS, using PHP can preserve</a:t>
            </a:r>
            <a:r>
              <a:rPr lang="en-GB" sz="1200" kern="1200" dirty="0">
                <a:latin typeface="+mn-lt"/>
                <a:ea typeface="+mn-ea"/>
                <a:cs typeface="+mn-cs"/>
              </a:rPr>
              <a:t> the velocity of your dev team.</a:t>
            </a:r>
            <a:endParaRPr lang="en-GB" sz="1200" kern="1200" dirty="0">
              <a:latin typeface="+mn-lt"/>
              <a:cs typeface="Calibri"/>
            </a:endParaRPr>
          </a:p>
          <a:p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Remember this is the same PHP we are all used to - We're just using it in a different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1D62-DB76-DF42-AFA8-61B5AAE04D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07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latin typeface="+mn-lt"/>
                <a:ea typeface="+mn-ea"/>
                <a:cs typeface="+mn-cs"/>
              </a:rPr>
              <a:t>There are several projects which can help you write async programs with PHP.</a:t>
            </a:r>
          </a:p>
          <a:p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latin typeface="+mn-lt"/>
                <a:ea typeface="+mn-ea"/>
                <a:cs typeface="+mn-cs"/>
              </a:rPr>
              <a:t>Work on the goal of </a:t>
            </a:r>
            <a:r>
              <a:rPr lang="en-US" dirty="0"/>
              <a:t>implementing </a:t>
            </a:r>
            <a:r>
              <a:rPr lang="en-US" sz="1200" kern="1200" dirty="0">
                <a:latin typeface="+mn-lt"/>
                <a:ea typeface="+mn-ea"/>
                <a:cs typeface="+mn-cs"/>
              </a:rPr>
              <a:t>Async</a:t>
            </a:r>
            <a:r>
              <a:rPr lang="en-US" dirty="0"/>
              <a:t> in</a:t>
            </a:r>
            <a:r>
              <a:rPr lang="en-US" sz="1200" kern="1200" dirty="0">
                <a:latin typeface="+mn-lt"/>
                <a:ea typeface="+mn-ea"/>
                <a:cs typeface="+mn-cs"/>
              </a:rPr>
              <a:t> PHP has now coalesced around these projects, which all have a basic level of inter-operability.</a:t>
            </a:r>
            <a:endParaRPr lang="en-US" sz="1200" kern="1200" dirty="0">
              <a:latin typeface="+mn-lt"/>
              <a:cs typeface="Calibri"/>
            </a:endParaRPr>
          </a:p>
          <a:p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/>
              <a:t>These</a:t>
            </a:r>
            <a:r>
              <a:rPr lang="en-US" sz="1200" kern="1200" dirty="0">
                <a:latin typeface="+mn-lt"/>
                <a:ea typeface="+mn-ea"/>
                <a:cs typeface="+mn-cs"/>
              </a:rPr>
              <a:t> are </a:t>
            </a:r>
            <a:r>
              <a:rPr lang="en-US" dirty="0"/>
              <a:t>the most stable, </a:t>
            </a:r>
            <a:r>
              <a:rPr lang="en-US" sz="1200" kern="1200" dirty="0">
                <a:latin typeface="+mn-lt"/>
                <a:ea typeface="+mn-ea"/>
                <a:cs typeface="+mn-cs"/>
              </a:rPr>
              <a:t>up-to-date and frequently maintained</a:t>
            </a:r>
            <a:r>
              <a:rPr lang="en-US" dirty="0"/>
              <a:t> projects</a:t>
            </a:r>
            <a:r>
              <a:rPr lang="en-US" sz="1200" kern="1200" dirty="0"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1D62-DB76-DF42-AFA8-61B5AAE04D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75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now we've established the advantages of async programming, let’s familiarize ourselves with some of the concepts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81D62-DB76-DF42-AFA8-61B5AAE04D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91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Async is not the same as parallel processing. 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This is not true multi-threading because there is no communication between the threads.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--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PHP will only use one core of your CPU by default.</a:t>
            </a:r>
            <a:endParaRPr lang="en-US" dirty="0"/>
          </a:p>
          <a:p>
            <a:endParaRPr lang="en-US" dirty="0"/>
          </a:p>
          <a:p>
            <a:r>
              <a:rPr lang="en-US" dirty="0"/>
              <a:t>If you </a:t>
            </a:r>
            <a:r>
              <a:rPr lang="en-US" dirty="0">
                <a:cs typeface="Calibri"/>
              </a:rPr>
              <a:t>want to take advantage of all the cores of your multi-core CPU, 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you just spin up several servers running your async PHP app </a:t>
            </a:r>
            <a:r>
              <a:rPr lang="en-US" dirty="0"/>
              <a:t>on different ports 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and put them all behind a load balancer like Nginx.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1D62-DB76-DF42-AFA8-61B5AAE04D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29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Event-Driven</a:t>
            </a:r>
            <a:r>
              <a:rPr lang="en-US" sz="1200" kern="1200">
                <a:latin typeface="+mn-lt"/>
                <a:ea typeface="+mn-ea"/>
                <a:cs typeface="+mn-cs"/>
              </a:rPr>
              <a:t> Programming is just one way of implementing async programming.</a:t>
            </a:r>
          </a:p>
          <a:p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>
                <a:cs typeface="Calibri"/>
              </a:rPr>
              <a:t>All events have an associated callback. Whenever an event is triggered, the event loop runs the associated callback.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1D62-DB76-DF42-AFA8-61B5AAE04D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83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latin typeface="+mn-lt"/>
                <a:ea typeface="+mn-ea"/>
                <a:cs typeface="+mn-cs"/>
              </a:rPr>
              <a:t>The Event Loop is</a:t>
            </a:r>
            <a:r>
              <a:rPr lang="en-US"/>
              <a:t> at the heart of </a:t>
            </a:r>
            <a:r>
              <a:rPr lang="en-US">
                <a:cs typeface="Calibri"/>
              </a:rPr>
              <a:t>Event-Driven Programming</a:t>
            </a:r>
            <a:endParaRPr lang="en-US" sz="1200" kern="1200" dirty="0"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>
                <a:cs typeface="Calibri"/>
              </a:rPr>
              <a:t>Long-running or 'blocking' processes should be forked into a child process, so they don't block the loop.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1D62-DB76-DF42-AFA8-61B5AAE04D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5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Promises are placeholders for results which aren’t immediately available.</a:t>
            </a:r>
          </a:p>
          <a:p>
            <a:endParaRPr lang="en-US" sz="1200" kern="1200" dirty="0">
              <a:latin typeface="+mn-lt"/>
              <a:cs typeface="Calibri"/>
            </a:endParaRPr>
          </a:p>
          <a:p>
            <a:r>
              <a:rPr lang="en-US" sz="1200" kern="1200" dirty="0">
                <a:latin typeface="+mn-lt"/>
                <a:cs typeface="Calibri"/>
              </a:rPr>
              <a:t>They can be chained so that async operations can be executed in a given order…</a:t>
            </a:r>
          </a:p>
          <a:p>
            <a:endParaRPr lang="en-US" sz="1200" kern="1200" dirty="0">
              <a:latin typeface="+mn-lt"/>
              <a:cs typeface="Calibri"/>
            </a:endParaRPr>
          </a:p>
          <a:p>
            <a:r>
              <a:rPr lang="en-US" sz="1200" kern="1200" dirty="0">
                <a:latin typeface="+mn-lt"/>
                <a:cs typeface="Calibri"/>
              </a:rPr>
              <a:t>…giving us some control over the execution flow of async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1D62-DB76-DF42-AFA8-61B5AAE04D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87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Streams emit events when certain conditions are met</a:t>
            </a:r>
          </a:p>
          <a:p>
            <a:endParaRPr lang="en-US" dirty="0"/>
          </a:p>
          <a:p>
            <a:r>
              <a:rPr lang="en-US" dirty="0"/>
              <a:t>For example when a chunk of data is ready to process, when the end of a file is reached, or if an error occurs.</a:t>
            </a:r>
          </a:p>
          <a:p>
            <a:endParaRPr lang="en-GB" dirty="0"/>
          </a:p>
          <a:p>
            <a:r>
              <a:rPr lang="en-US" dirty="0"/>
              <a:t>An async program can subscribe to these events and react appropriately.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1D62-DB76-DF42-AFA8-61B5AAE04D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61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Designed as an easier way of managing promises</a:t>
            </a:r>
            <a:r>
              <a:rPr lang="en-US" dirty="0">
                <a:cs typeface="Calibri"/>
              </a:rPr>
              <a:t>...</a:t>
            </a:r>
            <a:endParaRPr lang="en-US" dirty="0"/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...which avoids the use of callbacks and then()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They are used to be able to write async code in a more sync fashion</a:t>
            </a:r>
            <a:r>
              <a:rPr lang="en-US" dirty="0">
                <a:cs typeface="Calibri"/>
              </a:rPr>
              <a:t>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Not all of the libraries I’ve mentioned support coroutines</a:t>
            </a:r>
          </a:p>
          <a:p>
            <a:br>
              <a:rPr lang="en-US" dirty="0">
                <a:cs typeface="Calibri"/>
              </a:rPr>
            </a:br>
            <a:r>
              <a:rPr lang="en-US" dirty="0"/>
              <a:t>Implemented in PHP using `Generators` and the `yield` keyword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1D62-DB76-DF42-AFA8-61B5AAE04D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61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Hello, my name is Simon Frost and I am a senior backend Magento Engineer at the UK-based agency,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Magium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Commerce.</a:t>
            </a:r>
          </a:p>
          <a:p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have been working with PHP for over ten years and with Magento since v1.4.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online you can find me under the handle Process Eight.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81D62-DB76-DF42-AFA8-61B5AAE04D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63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OK, now that we've learnt a bit of theory, let's take a look at how we can bring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Async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PHP and Magento together.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81D62-DB76-DF42-AFA8-61B5AAE04D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59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lots of tasks in Magento which can benefit from using an async approach.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criteria are subjective, depending on the way that async has been implemented within the app.</a:t>
            </a:r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the next few slides, I'll show you some 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1D62-DB76-DF42-AFA8-61B5AAE04D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903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break up a task to process a large batch of images into smaller batches and then fork new processes to run each of them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/>
              <a:t>There is no need for requests to be executed one by one; </a:t>
            </a:r>
          </a:p>
          <a:p>
            <a:endParaRPr lang="en-US" dirty="0"/>
          </a:p>
          <a:p>
            <a:r>
              <a:rPr lang="en-US" dirty="0"/>
              <a:t>We can instead run them all at once and as a result we wait only for the slowest one.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1D62-DB76-DF42-AFA8-61B5AAE04D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20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ReactPHP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AmPHP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projects both have MySQL components which can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asyncly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query MySQL databases.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AmPHP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component uses coroutines to implement non-blocking database connections.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ReactPHP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library does not use the concept of coroutines, so it uses promises instead.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1D62-DB76-DF42-AFA8-61B5AAE04D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814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sync way is limited by the memory you have available at the time the script runs.</a:t>
            </a:r>
          </a:p>
          <a:p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async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way is limited only by the amount of memory it takes to process one line of the file at a time.</a:t>
            </a:r>
          </a:p>
          <a:p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course, this approach is not suitable if the rows in a file must be read in a certain order (i.e. Importing config products).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1D62-DB76-DF42-AFA8-61B5AAE04D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969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final part of this presentation I'll show you some real-world examples of some of the suggestions we’ve just seen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81D62-DB76-DF42-AFA8-61B5AAE04D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099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the react/filesystem component to read files in a non-blocking way we could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 the memory taken to load and subsequently process CSV files containing price data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1D62-DB76-DF42-AFA8-61B5AAE04D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070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(mr2 is a bash alias for the bin/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magento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command)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you can see from these screenshots, the sync version of the command used 54MB to import over 2,000 prices, whereas the async version used just 34MB.</a:t>
            </a:r>
          </a:p>
          <a:p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our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async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command does the same work but uses 40% less memory!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81D62-DB76-DF42-AFA8-61B5AAE04D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214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an example of async batch processing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example I added an option to determine how many child threads should be used…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…so that the processes could be throttled, otherwise the processes would take up all available CPU capacity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1D62-DB76-DF42-AFA8-61B5AAE04D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441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we can see here, the sync version of the command took just under 13 minutes to process 3422 images.</a:t>
            </a:r>
          </a:p>
          <a:p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async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version, took just under 5 minutes using 3 child processes and three minutes using 6 child processes.</a:t>
            </a:r>
          </a:p>
          <a:p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our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async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command is able to do the same amount of work in just a quarter of the time!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81D62-DB76-DF42-AFA8-61B5AAE04DF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63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recently my company has been working on integrations</a:t>
            </a:r>
            <a:r>
              <a:rPr lang="en-US" dirty="0">
                <a:cs typeface="Calibri"/>
              </a:rPr>
              <a:t> where we have to handle a lot of data.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order to improve the performance of these integrations I started investigating techniques for improving PHP performance.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/>
              <a:t>Asynchronous Programming is the one I found most promising and 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/>
              <a:t>I want to share with you what I found, how it helped me and how it could help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81D62-DB76-DF42-AFA8-61B5AAE04D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423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Let’s finish our journey into async with a summary of what we’ve learnt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81D62-DB76-DF42-AFA8-61B5AAE04DF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759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latin typeface="+mn-lt"/>
                <a:ea typeface="+mn-ea"/>
                <a:cs typeface="+mn-cs"/>
              </a:rPr>
              <a:t>To </a:t>
            </a:r>
            <a:r>
              <a:rPr lang="en-US" sz="1200" kern="1200" dirty="0" err="1">
                <a:latin typeface="+mn-lt"/>
                <a:ea typeface="+mn-ea"/>
                <a:cs typeface="+mn-cs"/>
              </a:rPr>
              <a:t>summarise</a:t>
            </a:r>
            <a:r>
              <a:rPr lang="en-US" sz="1200" kern="1200" dirty="0">
                <a:latin typeface="+mn-lt"/>
                <a:ea typeface="+mn-ea"/>
                <a:cs typeface="+mn-cs"/>
              </a:rPr>
              <a:t>, then, async can help us take the same PHP code and squeeze even more performance out of it – perhaps even more than we thought possible.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latin typeface="+mn-lt"/>
                <a:ea typeface="+mn-ea"/>
                <a:cs typeface="+mn-cs"/>
              </a:rPr>
              <a:t>However, it's not a magic bullet and how much benefit you get from this will largely depend on what your app is doing.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1D62-DB76-DF42-AFA8-61B5AAE04DF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112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Well, I hope that you found this talk interesting and useful.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Thank you for listening. If there is not enough time for questions now, you can catch up with me during the breaks and at the after party.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81D62-DB76-DF42-AFA8-61B5AAE04DF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52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latin typeface="+mn-lt"/>
                <a:ea typeface="+mn-ea"/>
                <a:cs typeface="+mn-cs"/>
              </a:rPr>
              <a:t>First, I'll introduce the idea of async programming, </a:t>
            </a:r>
          </a:p>
          <a:p>
            <a:endParaRPr lang="en-US" sz="1200" kern="1200" dirty="0"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latin typeface="+mn-lt"/>
                <a:ea typeface="+mn-ea"/>
                <a:cs typeface="+mn-cs"/>
              </a:rPr>
              <a:t>then we’ll look at some async concepts and how explain how we can use those in PHP.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latin typeface="+mn-lt"/>
                <a:ea typeface="+mn-ea"/>
                <a:cs typeface="+mn-cs"/>
              </a:rPr>
              <a:t>Finally I’ll show how I used async programming to improve the performance of </a:t>
            </a:r>
            <a:r>
              <a:rPr lang="en-US" dirty="0">
                <a:cs typeface="Calibri"/>
              </a:rPr>
              <a:t>common Magento tasks.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81D62-DB76-DF42-AFA8-61B5AAE04D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98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Let’s define what we mean by async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81D62-DB76-DF42-AFA8-61B5AAE04D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40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latin typeface="+mn-lt"/>
                <a:ea typeface="+mn-ea"/>
                <a:cs typeface="+mn-cs"/>
              </a:rPr>
              <a:t>Well, it can mean many things and be implemented in different ways.</a:t>
            </a:r>
          </a:p>
          <a:p>
            <a:endParaRPr lang="en-US" sz="1200" kern="1200" dirty="0"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latin typeface="+mn-lt"/>
                <a:ea typeface="+mn-ea"/>
                <a:cs typeface="+mn-cs"/>
              </a:rPr>
              <a:t>For example, </a:t>
            </a:r>
            <a:r>
              <a:rPr lang="en-US" dirty="0"/>
              <a:t>Ajax is used to load parts of a webpage </a:t>
            </a:r>
            <a:r>
              <a:rPr lang="en-US" dirty="0" err="1"/>
              <a:t>asyncly</a:t>
            </a:r>
            <a:r>
              <a:rPr lang="en-US" dirty="0"/>
              <a:t>, so the user can still interact with the page whilst Ajax requests are loading</a:t>
            </a:r>
          </a:p>
          <a:p>
            <a:endParaRPr lang="en-US" dirty="0"/>
          </a:p>
          <a:p>
            <a:r>
              <a:rPr lang="en-US" dirty="0"/>
              <a:t>Batch processing using queues is another example, where the items to be processed are not processed immediately, </a:t>
            </a:r>
            <a:endParaRPr lang="en-GB" dirty="0">
              <a:cs typeface="Calibri"/>
            </a:endParaRPr>
          </a:p>
          <a:p>
            <a:endParaRPr lang="en-US" dirty="0"/>
          </a:p>
          <a:p>
            <a:r>
              <a:rPr lang="en-US" dirty="0"/>
              <a:t>but are queued and processed at some point in the future.</a:t>
            </a:r>
            <a:endParaRPr lang="en-US" dirty="0">
              <a:cs typeface="Calibri"/>
            </a:endParaRPr>
          </a:p>
          <a:p>
            <a:endParaRPr lang="en-GB" dirty="0"/>
          </a:p>
          <a:p>
            <a:r>
              <a:rPr lang="en-GB" dirty="0">
                <a:cs typeface="Calibri"/>
              </a:rPr>
              <a:t>In the Event/Observer pattern, events are triggered during normal code execution, which trigger other events, before the program continues execution again.</a:t>
            </a:r>
            <a:endParaRPr lang="en-GB" dirty="0"/>
          </a:p>
          <a:p>
            <a:endParaRPr lang="en-US" dirty="0"/>
          </a:p>
          <a:p>
            <a:r>
              <a:rPr lang="en-US" sz="1200" kern="1200" dirty="0">
                <a:latin typeface="+mn-lt"/>
                <a:ea typeface="+mn-ea"/>
                <a:cs typeface="+mn-cs"/>
              </a:rPr>
              <a:t>However, the last point is the definition we are interested in.</a:t>
            </a:r>
            <a:endParaRPr lang="en-US" dirty="0">
              <a:cs typeface="Calibri"/>
            </a:endParaRPr>
          </a:p>
          <a:p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latin typeface="+mn-lt"/>
                <a:ea typeface="+mn-ea"/>
                <a:cs typeface="+mn-cs"/>
              </a:rPr>
              <a:t>These "outside" events could be signals</a:t>
            </a:r>
            <a:r>
              <a:rPr lang="en-US" dirty="0"/>
              <a:t> from other programs</a:t>
            </a:r>
            <a:r>
              <a:rPr lang="en-US" sz="1200" kern="1200" dirty="0">
                <a:latin typeface="+mn-lt"/>
                <a:ea typeface="+mn-ea"/>
                <a:cs typeface="+mn-cs"/>
              </a:rPr>
              <a:t>,</a:t>
            </a:r>
            <a:r>
              <a:rPr lang="en-US" dirty="0"/>
              <a:t> </a:t>
            </a:r>
            <a:endParaRPr lang="en-US" sz="1200" kern="1200" dirty="0">
              <a:latin typeface="+mn-lt"/>
              <a:cs typeface="Calibri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actions instigated by a program that take place concurrently with program execution,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without the program halting whilst waiting for results.</a:t>
            </a:r>
          </a:p>
          <a:p>
            <a:endParaRPr lang="en-GB" sz="1200" kern="1200" dirty="0">
              <a:latin typeface="+mn-lt"/>
              <a:cs typeface="Calibri"/>
            </a:endParaRPr>
          </a:p>
          <a:p>
            <a:r>
              <a:rPr lang="en-GB" dirty="0">
                <a:cs typeface="Calibri"/>
              </a:rPr>
              <a:t>So it can mean an action which is triggered and executes in the background, </a:t>
            </a:r>
          </a:p>
          <a:p>
            <a:r>
              <a:rPr lang="en-GB" dirty="0">
                <a:cs typeface="Calibri"/>
              </a:rPr>
              <a:t>an action which is not executed immediately but queued for later, or a program design paradigm where the occurrence of events influences program execution.</a:t>
            </a:r>
          </a:p>
          <a:p>
            <a:endParaRPr lang="en-GB" dirty="0">
              <a:cs typeface="Calibri"/>
            </a:endParaRPr>
          </a:p>
          <a:p>
            <a:r>
              <a:rPr lang="en-US" sz="1200" kern="1200" dirty="0">
                <a:latin typeface="+mn-lt"/>
                <a:ea typeface="+mn-ea"/>
                <a:cs typeface="+mn-cs"/>
              </a:rPr>
              <a:t>So the concept of </a:t>
            </a:r>
            <a:r>
              <a:rPr lang="en-US" dirty="0"/>
              <a:t>async can</a:t>
            </a:r>
            <a:r>
              <a:rPr lang="en-US" sz="1200" kern="1200" dirty="0">
                <a:latin typeface="+mn-lt"/>
                <a:ea typeface="+mn-ea"/>
                <a:cs typeface="+mn-cs"/>
              </a:rPr>
              <a:t> be implemented in different ways.</a:t>
            </a:r>
            <a:r>
              <a:rPr lang="en-US" dirty="0">
                <a:cs typeface="Calibri"/>
              </a:rPr>
              <a:t>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I'm going to introduce one of them.</a:t>
            </a:r>
            <a:endParaRPr lang="en-US" sz="1200" kern="1200" dirty="0"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1D62-DB76-DF42-AFA8-61B5AAE04D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99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 order to explain how async can be used in programming, let's contrast it first with how 'traditional' sync programs work.</a:t>
            </a:r>
            <a:endParaRPr lang="en-US" dirty="0"/>
          </a:p>
          <a:p>
            <a:endParaRPr lang="en-US" dirty="0"/>
          </a:p>
          <a:p>
            <a:r>
              <a:rPr lang="en-US" dirty="0"/>
              <a:t>Sync programs follow a linear flow where a</a:t>
            </a:r>
            <a:r>
              <a:rPr lang="en-US" sz="1200" kern="1200" dirty="0">
                <a:latin typeface="+mn-lt"/>
                <a:ea typeface="+mn-ea"/>
                <a:cs typeface="+mn-cs"/>
              </a:rPr>
              <a:t> statement is issued, for example to connect to a database, read a file or query an API.</a:t>
            </a:r>
            <a:endParaRPr lang="en-US" sz="1200" kern="1200" dirty="0">
              <a:latin typeface="+mn-lt"/>
              <a:cs typeface="Calibri"/>
            </a:endParaRPr>
          </a:p>
          <a:p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the program has to wait until the results of that statement are ready –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stage is known as 'blocking' because execution of the program is blocked until the results are returned.</a:t>
            </a:r>
          </a:p>
          <a:p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then can the program move on and execute the next statement.</a:t>
            </a:r>
          </a:p>
          <a:p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latin typeface="+mn-lt"/>
                <a:ea typeface="+mn-ea"/>
                <a:cs typeface="+mn-cs"/>
              </a:rPr>
              <a:t>The program continues like this until </a:t>
            </a:r>
            <a:r>
              <a:rPr lang="en-US" dirty="0"/>
              <a:t>the</a:t>
            </a:r>
            <a:r>
              <a:rPr lang="en-US" sz="1200" kern="1200" dirty="0">
                <a:latin typeface="+mn-lt"/>
                <a:ea typeface="+mn-ea"/>
                <a:cs typeface="+mn-cs"/>
              </a:rPr>
              <a:t> end of the program is reached.</a:t>
            </a:r>
            <a:endParaRPr lang="en-US" sz="1200" kern="1200" dirty="0"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1D62-DB76-DF42-AFA8-61B5AAE04D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58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sz="1200" kern="1200" dirty="0">
                <a:latin typeface="+mn-lt"/>
                <a:ea typeface="+mn-ea"/>
                <a:cs typeface="+mn-cs"/>
              </a:rPr>
              <a:t> an asynchronous program, </a:t>
            </a:r>
            <a:r>
              <a:rPr lang="en-US" dirty="0"/>
              <a:t>we have a more cyclical flow. </a:t>
            </a:r>
          </a:p>
          <a:p>
            <a:endParaRPr lang="en-US" dirty="0"/>
          </a:p>
          <a:p>
            <a:r>
              <a:rPr lang="en-US" dirty="0"/>
              <a:t>In the first bubble, We</a:t>
            </a:r>
            <a:r>
              <a:rPr lang="en-US" sz="1200" kern="1200" dirty="0">
                <a:latin typeface="+mn-lt"/>
                <a:ea typeface="+mn-ea"/>
                <a:cs typeface="+mn-cs"/>
              </a:rPr>
              <a:t> start from the same point as the sync program by executing a statement.</a:t>
            </a:r>
            <a:endParaRPr lang="en-US" dirty="0">
              <a:cs typeface="Calibri"/>
            </a:endParaRPr>
          </a:p>
          <a:p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as seen in the second bubble, whilst the program is waiting for the results of that statement, it can continue and execute other statements</a:t>
            </a:r>
          </a:p>
          <a:p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third bubble, the program processes the results of the statements as soon as they become available.</a:t>
            </a:r>
          </a:p>
          <a:p>
            <a:endParaRPr lang="en-US" sz="1200" kern="1200" dirty="0">
              <a:latin typeface="+mn-lt"/>
              <a:cs typeface="Calibri"/>
            </a:endParaRPr>
          </a:p>
          <a:p>
            <a:r>
              <a:rPr lang="en-US" dirty="0">
                <a:cs typeface="Calibri"/>
              </a:rPr>
              <a:t>The effect of this is we only need to wait for as long as the slowest statement.</a:t>
            </a:r>
          </a:p>
          <a:p>
            <a:endParaRPr lang="en-GB" dirty="0"/>
          </a:p>
          <a:p>
            <a:r>
              <a:rPr lang="en-US" sz="1200" kern="1200" dirty="0">
                <a:latin typeface="+mn-lt"/>
                <a:ea typeface="+mn-ea"/>
                <a:cs typeface="+mn-cs"/>
              </a:rPr>
              <a:t>The program continues until all the results</a:t>
            </a:r>
            <a:r>
              <a:rPr lang="en-US" dirty="0"/>
              <a:t>/events</a:t>
            </a:r>
            <a:r>
              <a:rPr lang="en-US" sz="1200" kern="1200" dirty="0">
                <a:latin typeface="+mn-lt"/>
                <a:ea typeface="+mn-ea"/>
                <a:cs typeface="+mn-cs"/>
              </a:rPr>
              <a:t> have been returned and processed.</a:t>
            </a:r>
            <a:endParaRPr lang="en-US" sz="1200" kern="1200" dirty="0"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1D62-DB76-DF42-AFA8-61B5AAE04D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18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big takeaway from the previous two slides is that if a program is dealing with a lot of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latin typeface="+mn-lt"/>
                <a:ea typeface="+mn-ea"/>
                <a:cs typeface="+mn-cs"/>
              </a:rPr>
              <a:t>database, file or API operations, </a:t>
            </a:r>
            <a:r>
              <a:rPr lang="en-US" dirty="0"/>
              <a:t>what we </a:t>
            </a:r>
            <a:r>
              <a:rPr lang="en-US" sz="1200" kern="1200" dirty="0">
                <a:latin typeface="+mn-lt"/>
                <a:ea typeface="+mn-ea"/>
                <a:cs typeface="+mn-cs"/>
              </a:rPr>
              <a:t>call 'input/output' operations,</a:t>
            </a:r>
            <a:r>
              <a:rPr lang="en-US" dirty="0"/>
              <a:t> </a:t>
            </a:r>
            <a:endParaRPr lang="en-US" sz="1200" kern="1200" dirty="0">
              <a:latin typeface="+mn-lt"/>
              <a:cs typeface="Calibri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the sync approach can be quite inefficient, as the program is basically idling whilst waiting for those I/O operations to complete.</a:t>
            </a:r>
          </a:p>
          <a:p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latin typeface="+mn-lt"/>
                <a:ea typeface="+mn-ea"/>
                <a:cs typeface="+mn-cs"/>
              </a:rPr>
              <a:t>Async programming aims to take advantage of the third and fourth points, by </a:t>
            </a:r>
            <a:r>
              <a:rPr lang="en-US" sz="1200" kern="1200" dirty="0" err="1">
                <a:latin typeface="+mn-lt"/>
                <a:ea typeface="+mn-ea"/>
                <a:cs typeface="+mn-cs"/>
              </a:rPr>
              <a:t>maximising</a:t>
            </a:r>
            <a:r>
              <a:rPr lang="en-US" sz="1200" kern="1200" dirty="0">
                <a:latin typeface="+mn-lt"/>
                <a:ea typeface="+mn-ea"/>
                <a:cs typeface="+mn-cs"/>
              </a:rPr>
              <a:t> CPU usage and </a:t>
            </a:r>
            <a:r>
              <a:rPr lang="en-US" sz="1200" kern="1200" dirty="0" err="1">
                <a:latin typeface="+mn-lt"/>
                <a:ea typeface="+mn-ea"/>
                <a:cs typeface="+mn-cs"/>
              </a:rPr>
              <a:t>minimising</a:t>
            </a:r>
            <a:r>
              <a:rPr lang="en-US" sz="1200" kern="1200" dirty="0">
                <a:latin typeface="+mn-lt"/>
                <a:ea typeface="+mn-ea"/>
                <a:cs typeface="+mn-cs"/>
              </a:rPr>
              <a:t> I/O.</a:t>
            </a:r>
            <a:endParaRPr lang="en-US" sz="1200" kern="1200" dirty="0"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1D62-DB76-DF42-AFA8-61B5AAE04D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4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3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62941" y="279518"/>
            <a:ext cx="5749292" cy="397032"/>
          </a:xfrm>
        </p:spPr>
        <p:txBody>
          <a:bodyPr>
            <a:noAutofit/>
          </a:bodyPr>
          <a:lstStyle>
            <a:lvl1pPr algn="l">
              <a:defRPr sz="1800" b="1" i="0">
                <a:solidFill>
                  <a:srgbClr val="6364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0"/>
          </p:nvPr>
        </p:nvSpPr>
        <p:spPr>
          <a:xfrm>
            <a:off x="376554" y="932691"/>
            <a:ext cx="2880563" cy="3660813"/>
          </a:xfrm>
        </p:spPr>
        <p:txBody>
          <a:bodyPr>
            <a:noAutofit/>
          </a:bodyPr>
          <a:lstStyle>
            <a:lvl1pPr>
              <a:defRPr sz="1350">
                <a:solidFill>
                  <a:srgbClr val="636466"/>
                </a:solidFill>
                <a:latin typeface="Arial"/>
                <a:cs typeface="Arial"/>
              </a:defRPr>
            </a:lvl1pPr>
            <a:lvl2pPr>
              <a:defRPr sz="1200">
                <a:solidFill>
                  <a:srgbClr val="636466"/>
                </a:solidFill>
                <a:latin typeface="Arial"/>
                <a:cs typeface="Arial"/>
              </a:defRPr>
            </a:lvl2pPr>
            <a:lvl3pPr>
              <a:defRPr sz="1200">
                <a:solidFill>
                  <a:srgbClr val="636466"/>
                </a:solidFill>
                <a:latin typeface="Arial"/>
                <a:cs typeface="Arial"/>
              </a:defRPr>
            </a:lvl3pPr>
            <a:lvl4pPr>
              <a:defRPr sz="1050">
                <a:solidFill>
                  <a:srgbClr val="636466"/>
                </a:solidFill>
                <a:latin typeface="Arial"/>
                <a:cs typeface="Arial"/>
              </a:defRPr>
            </a:lvl4pPr>
            <a:lvl5pPr>
              <a:defRPr sz="1050">
                <a:solidFill>
                  <a:srgbClr val="636466"/>
                </a:solidFill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sz="half" idx="11"/>
          </p:nvPr>
        </p:nvSpPr>
        <p:spPr>
          <a:xfrm>
            <a:off x="3531670" y="932691"/>
            <a:ext cx="2880563" cy="3660813"/>
          </a:xfrm>
        </p:spPr>
        <p:txBody>
          <a:bodyPr>
            <a:noAutofit/>
          </a:bodyPr>
          <a:lstStyle>
            <a:lvl1pPr>
              <a:defRPr sz="1350">
                <a:solidFill>
                  <a:srgbClr val="636466"/>
                </a:solidFill>
                <a:latin typeface="Arial"/>
                <a:cs typeface="Arial"/>
              </a:defRPr>
            </a:lvl1pPr>
            <a:lvl2pPr>
              <a:defRPr sz="1200">
                <a:solidFill>
                  <a:srgbClr val="636466"/>
                </a:solidFill>
                <a:latin typeface="Arial"/>
                <a:cs typeface="Arial"/>
              </a:defRPr>
            </a:lvl2pPr>
            <a:lvl3pPr>
              <a:defRPr sz="1200">
                <a:solidFill>
                  <a:srgbClr val="636466"/>
                </a:solidFill>
                <a:latin typeface="Arial"/>
                <a:cs typeface="Arial"/>
              </a:defRPr>
            </a:lvl3pPr>
            <a:lvl4pPr>
              <a:defRPr sz="1050">
                <a:solidFill>
                  <a:srgbClr val="636466"/>
                </a:solidFill>
                <a:latin typeface="Arial"/>
                <a:cs typeface="Arial"/>
              </a:defRPr>
            </a:lvl4pPr>
            <a:lvl5pPr>
              <a:defRPr sz="1050">
                <a:solidFill>
                  <a:srgbClr val="636466"/>
                </a:solidFill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hape 12"/>
          <p:cNvSpPr txBox="1"/>
          <p:nvPr userDrawn="1"/>
        </p:nvSpPr>
        <p:spPr>
          <a:xfrm>
            <a:off x="951763" y="4814386"/>
            <a:ext cx="849825" cy="215443"/>
          </a:xfrm>
          <a:prstGeom prst="rect">
            <a:avLst/>
          </a:prstGeom>
          <a:noFill/>
          <a:ln>
            <a:noFill/>
          </a:ln>
        </p:spPr>
        <p:txBody>
          <a:bodyPr lIns="68566" tIns="34274" rIns="68566" bIns="34274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25" b="0" i="0" u="none" strike="noStrike" cap="none" baseline="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Page</a:t>
            </a:r>
            <a:r>
              <a:rPr lang="en-US" sz="600" b="0" i="0" u="none" strike="noStrike" cap="none" baseline="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 |  </a:t>
            </a:r>
            <a:fld id="{00000000-1234-1234-1234-123412341234}" type="slidenum">
              <a:rPr lang="en-US" sz="600" b="0" i="0" u="none" strike="noStrike" cap="none" baseline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600" b="0" i="0" u="none" strike="noStrike" cap="none" baseline="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11"/>
          <p:cNvSpPr txBox="1"/>
          <p:nvPr userDrawn="1"/>
        </p:nvSpPr>
        <p:spPr>
          <a:xfrm>
            <a:off x="115151" y="4825674"/>
            <a:ext cx="849825" cy="200054"/>
          </a:xfrm>
          <a:prstGeom prst="rect">
            <a:avLst/>
          </a:prstGeom>
          <a:noFill/>
          <a:ln>
            <a:noFill/>
          </a:ln>
        </p:spPr>
        <p:txBody>
          <a:bodyPr lIns="68566" tIns="34274" rIns="68566" bIns="34274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25" b="0" i="0" u="none" strike="noStrike" cap="none" baseline="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© 2017 Mage Titans</a:t>
            </a:r>
          </a:p>
        </p:txBody>
      </p:sp>
    </p:spTree>
    <p:extLst>
      <p:ext uri="{BB962C8B-B14F-4D97-AF65-F5344CB8AC3E}">
        <p14:creationId xmlns:p14="http://schemas.microsoft.com/office/powerpoint/2010/main" val="73313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376554" y="1362456"/>
            <a:ext cx="2880563" cy="3231045"/>
          </a:xfrm>
        </p:spPr>
        <p:txBody>
          <a:bodyPr>
            <a:noAutofit/>
          </a:bodyPr>
          <a:lstStyle>
            <a:lvl1pPr>
              <a:defRPr sz="1350">
                <a:solidFill>
                  <a:srgbClr val="636466"/>
                </a:solidFill>
                <a:latin typeface="Arial"/>
                <a:cs typeface="Arial"/>
              </a:defRPr>
            </a:lvl1pPr>
            <a:lvl2pPr>
              <a:defRPr sz="1200">
                <a:solidFill>
                  <a:srgbClr val="636466"/>
                </a:solidFill>
                <a:latin typeface="Arial"/>
                <a:cs typeface="Arial"/>
              </a:defRPr>
            </a:lvl2pPr>
            <a:lvl3pPr>
              <a:defRPr sz="1200">
                <a:solidFill>
                  <a:srgbClr val="636466"/>
                </a:solidFill>
                <a:latin typeface="Arial"/>
                <a:cs typeface="Arial"/>
              </a:defRPr>
            </a:lvl3pPr>
            <a:lvl4pPr>
              <a:defRPr sz="1050">
                <a:solidFill>
                  <a:srgbClr val="636466"/>
                </a:solidFill>
                <a:latin typeface="Arial"/>
                <a:cs typeface="Arial"/>
              </a:defRPr>
            </a:lvl4pPr>
            <a:lvl5pPr>
              <a:defRPr sz="1050">
                <a:solidFill>
                  <a:srgbClr val="636466"/>
                </a:solidFill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0"/>
          </p:nvPr>
        </p:nvSpPr>
        <p:spPr>
          <a:xfrm>
            <a:off x="3531670" y="1362456"/>
            <a:ext cx="2880563" cy="3231045"/>
          </a:xfrm>
        </p:spPr>
        <p:txBody>
          <a:bodyPr>
            <a:noAutofit/>
          </a:bodyPr>
          <a:lstStyle>
            <a:lvl1pPr>
              <a:defRPr sz="1350">
                <a:solidFill>
                  <a:srgbClr val="636466"/>
                </a:solidFill>
                <a:latin typeface="Arial"/>
                <a:cs typeface="Arial"/>
              </a:defRPr>
            </a:lvl1pPr>
            <a:lvl2pPr>
              <a:defRPr sz="1200">
                <a:solidFill>
                  <a:srgbClr val="636466"/>
                </a:solidFill>
                <a:latin typeface="Arial"/>
                <a:cs typeface="Arial"/>
              </a:defRPr>
            </a:lvl2pPr>
            <a:lvl3pPr>
              <a:defRPr sz="1200">
                <a:solidFill>
                  <a:srgbClr val="636466"/>
                </a:solidFill>
                <a:latin typeface="Arial"/>
                <a:cs typeface="Arial"/>
              </a:defRPr>
            </a:lvl3pPr>
            <a:lvl4pPr>
              <a:defRPr sz="1050">
                <a:solidFill>
                  <a:srgbClr val="636466"/>
                </a:solidFill>
                <a:latin typeface="Arial"/>
                <a:cs typeface="Arial"/>
              </a:defRPr>
            </a:lvl4pPr>
            <a:lvl5pPr>
              <a:defRPr sz="1050">
                <a:solidFill>
                  <a:srgbClr val="636466"/>
                </a:solidFill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69325" y="675581"/>
            <a:ext cx="5642907" cy="449029"/>
          </a:xfrm>
        </p:spPr>
        <p:txBody>
          <a:bodyPr>
            <a:noAutofit/>
          </a:bodyPr>
          <a:lstStyle>
            <a:lvl1pPr marL="0" indent="0">
              <a:buNone/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769621" y="279518"/>
            <a:ext cx="5642611" cy="411362"/>
          </a:xfrm>
        </p:spPr>
        <p:txBody>
          <a:bodyPr>
            <a:noAutofit/>
          </a:bodyPr>
          <a:lstStyle>
            <a:lvl1pPr algn="l">
              <a:defRPr sz="1800" b="1" i="0">
                <a:solidFill>
                  <a:srgbClr val="6364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hape 12"/>
          <p:cNvSpPr txBox="1"/>
          <p:nvPr userDrawn="1"/>
        </p:nvSpPr>
        <p:spPr>
          <a:xfrm>
            <a:off x="951763" y="4814386"/>
            <a:ext cx="849825" cy="215443"/>
          </a:xfrm>
          <a:prstGeom prst="rect">
            <a:avLst/>
          </a:prstGeom>
          <a:noFill/>
          <a:ln>
            <a:noFill/>
          </a:ln>
        </p:spPr>
        <p:txBody>
          <a:bodyPr lIns="68566" tIns="34274" rIns="68566" bIns="34274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25" b="0" i="0" u="none" strike="noStrike" cap="none" baseline="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Page</a:t>
            </a:r>
            <a:r>
              <a:rPr lang="en-US" sz="600" b="0" i="0" u="none" strike="noStrike" cap="none" baseline="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 |  </a:t>
            </a:r>
            <a:fld id="{00000000-1234-1234-1234-123412341234}" type="slidenum">
              <a:rPr lang="en-US" sz="600" b="0" i="0" u="none" strike="noStrike" cap="none" baseline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600" b="0" i="0" u="none" strike="noStrike" cap="none" baseline="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1"/>
          <p:cNvSpPr txBox="1"/>
          <p:nvPr userDrawn="1"/>
        </p:nvSpPr>
        <p:spPr>
          <a:xfrm>
            <a:off x="115151" y="4825674"/>
            <a:ext cx="849825" cy="200054"/>
          </a:xfrm>
          <a:prstGeom prst="rect">
            <a:avLst/>
          </a:prstGeom>
          <a:noFill/>
          <a:ln>
            <a:noFill/>
          </a:ln>
        </p:spPr>
        <p:txBody>
          <a:bodyPr lIns="68566" tIns="34274" rIns="68566" bIns="34274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25" b="0" i="0" u="none" strike="noStrike" cap="none" baseline="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© 2017 Mage Titans</a:t>
            </a:r>
          </a:p>
        </p:txBody>
      </p:sp>
    </p:spTree>
    <p:extLst>
      <p:ext uri="{BB962C8B-B14F-4D97-AF65-F5344CB8AC3E}">
        <p14:creationId xmlns:p14="http://schemas.microsoft.com/office/powerpoint/2010/main" val="191703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03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presentation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151169" y="1605730"/>
            <a:ext cx="3935306" cy="2572570"/>
          </a:xfrm>
        </p:spPr>
        <p:txBody>
          <a:bodyPr anchor="t">
            <a:noAutofit/>
          </a:bodyPr>
          <a:lstStyle>
            <a:lvl1pPr algn="l">
              <a:defRPr sz="2700" b="1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</a:t>
            </a:r>
            <a:r>
              <a:rPr lang="en-US"/>
              <a:t>of </a:t>
            </a:r>
            <a:br>
              <a:rPr lang="en-US"/>
            </a:br>
            <a:r>
              <a:rPr lang="en-US"/>
              <a:t>Presentation</a:t>
            </a:r>
            <a:endParaRPr lang="en-US" dirty="0"/>
          </a:p>
        </p:txBody>
      </p:sp>
      <p:sp>
        <p:nvSpPr>
          <p:cNvPr id="7" name="Shape 12"/>
          <p:cNvSpPr txBox="1"/>
          <p:nvPr userDrawn="1"/>
        </p:nvSpPr>
        <p:spPr>
          <a:xfrm>
            <a:off x="951763" y="4814386"/>
            <a:ext cx="849825" cy="215443"/>
          </a:xfrm>
          <a:prstGeom prst="rect">
            <a:avLst/>
          </a:prstGeom>
          <a:noFill/>
          <a:ln>
            <a:noFill/>
          </a:ln>
        </p:spPr>
        <p:txBody>
          <a:bodyPr lIns="68566" tIns="34274" rIns="68566" bIns="34274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25" b="0" i="0" u="none" strike="noStrike" cap="none" baseline="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Page</a:t>
            </a:r>
            <a:r>
              <a:rPr lang="en-US" sz="600" b="0" i="0" u="none" strike="noStrike" cap="none" baseline="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 |  </a:t>
            </a:r>
            <a:fld id="{00000000-1234-1234-1234-123412341234}" type="slidenum">
              <a:rPr lang="en-US" sz="600" b="0" i="0" u="none" strike="noStrike" cap="none" baseline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600" b="0" i="0" u="none" strike="noStrike" cap="none" baseline="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11"/>
          <p:cNvSpPr txBox="1"/>
          <p:nvPr userDrawn="1"/>
        </p:nvSpPr>
        <p:spPr>
          <a:xfrm>
            <a:off x="115151" y="4825674"/>
            <a:ext cx="849825" cy="200054"/>
          </a:xfrm>
          <a:prstGeom prst="rect">
            <a:avLst/>
          </a:prstGeom>
          <a:noFill/>
          <a:ln>
            <a:noFill/>
          </a:ln>
        </p:spPr>
        <p:txBody>
          <a:bodyPr lIns="68566" tIns="34274" rIns="68566" bIns="34274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25" b="0" i="0" u="none" strike="noStrike" cap="none" baseline="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© 2017 Mage Titans</a:t>
            </a:r>
          </a:p>
        </p:txBody>
      </p:sp>
    </p:spTree>
    <p:extLst>
      <p:ext uri="{BB962C8B-B14F-4D97-AF65-F5344CB8AC3E}">
        <p14:creationId xmlns:p14="http://schemas.microsoft.com/office/powerpoint/2010/main" val="73955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 Nam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763544" y="2376089"/>
            <a:ext cx="4684468" cy="652663"/>
          </a:xfrm>
        </p:spPr>
        <p:txBody>
          <a:bodyPr anchor="t">
            <a:noAutofit/>
          </a:bodyPr>
          <a:lstStyle>
            <a:lvl1pPr algn="l">
              <a:defRPr sz="2700" b="1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763545" y="3028749"/>
            <a:ext cx="3346543" cy="912858"/>
          </a:xfrm>
        </p:spPr>
        <p:txBody>
          <a:bodyPr>
            <a:noAutofit/>
          </a:bodyPr>
          <a:lstStyle>
            <a:lvl1pPr marL="0" indent="0">
              <a:buNone/>
              <a:defRPr sz="120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  <p:sp>
        <p:nvSpPr>
          <p:cNvPr id="12" name="Shape 12"/>
          <p:cNvSpPr txBox="1"/>
          <p:nvPr userDrawn="1"/>
        </p:nvSpPr>
        <p:spPr>
          <a:xfrm>
            <a:off x="951763" y="4814386"/>
            <a:ext cx="849825" cy="215443"/>
          </a:xfrm>
          <a:prstGeom prst="rect">
            <a:avLst/>
          </a:prstGeom>
          <a:noFill/>
          <a:ln>
            <a:noFill/>
          </a:ln>
        </p:spPr>
        <p:txBody>
          <a:bodyPr lIns="68566" tIns="34274" rIns="68566" bIns="34274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25" b="0" i="0" u="none" strike="noStrike" cap="none" baseline="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Page</a:t>
            </a:r>
            <a:r>
              <a:rPr lang="en-US" sz="600" b="0" i="0" u="none" strike="noStrike" cap="none" baseline="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 |  </a:t>
            </a:r>
            <a:fld id="{00000000-1234-1234-1234-123412341234}" type="slidenum">
              <a:rPr lang="en-US" sz="600" b="0" i="0" u="none" strike="noStrike" cap="none" baseline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600" b="0" i="0" u="none" strike="noStrike" cap="none" baseline="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1"/>
          <p:cNvSpPr txBox="1"/>
          <p:nvPr userDrawn="1"/>
        </p:nvSpPr>
        <p:spPr>
          <a:xfrm>
            <a:off x="115151" y="4825674"/>
            <a:ext cx="849825" cy="200054"/>
          </a:xfrm>
          <a:prstGeom prst="rect">
            <a:avLst/>
          </a:prstGeom>
          <a:noFill/>
          <a:ln>
            <a:noFill/>
          </a:ln>
        </p:spPr>
        <p:txBody>
          <a:bodyPr lIns="68566" tIns="34274" rIns="68566" bIns="34274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25" b="0" i="0" u="none" strike="noStrike" cap="none" baseline="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© 2017 Mage Titans</a:t>
            </a:r>
          </a:p>
        </p:txBody>
      </p:sp>
    </p:spTree>
    <p:extLst>
      <p:ext uri="{BB962C8B-B14F-4D97-AF65-F5344CB8AC3E}">
        <p14:creationId xmlns:p14="http://schemas.microsoft.com/office/powerpoint/2010/main" val="171505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Nam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763544" y="2376089"/>
            <a:ext cx="4684468" cy="652663"/>
          </a:xfrm>
        </p:spPr>
        <p:txBody>
          <a:bodyPr anchor="t">
            <a:noAutofit/>
          </a:bodyPr>
          <a:lstStyle>
            <a:lvl1pPr algn="l">
              <a:defRPr sz="2700" b="1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763545" y="3028749"/>
            <a:ext cx="3346543" cy="912858"/>
          </a:xfrm>
        </p:spPr>
        <p:txBody>
          <a:bodyPr>
            <a:noAutofit/>
          </a:bodyPr>
          <a:lstStyle>
            <a:lvl1pPr marL="0" indent="0">
              <a:buNone/>
              <a:defRPr sz="120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  <p:sp>
        <p:nvSpPr>
          <p:cNvPr id="8" name="Shape 12"/>
          <p:cNvSpPr txBox="1"/>
          <p:nvPr userDrawn="1"/>
        </p:nvSpPr>
        <p:spPr>
          <a:xfrm>
            <a:off x="951763" y="4814386"/>
            <a:ext cx="849825" cy="215443"/>
          </a:xfrm>
          <a:prstGeom prst="rect">
            <a:avLst/>
          </a:prstGeom>
          <a:noFill/>
          <a:ln>
            <a:noFill/>
          </a:ln>
        </p:spPr>
        <p:txBody>
          <a:bodyPr lIns="68566" tIns="34274" rIns="68566" bIns="34274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25" b="0" i="0" u="none" strike="noStrike" cap="none" baseline="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Page</a:t>
            </a:r>
            <a:r>
              <a:rPr lang="en-US" sz="600" b="0" i="0" u="none" strike="noStrike" cap="none" baseline="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 |  </a:t>
            </a:r>
            <a:fld id="{00000000-1234-1234-1234-123412341234}" type="slidenum">
              <a:rPr lang="en-US" sz="600" b="0" i="0" u="none" strike="noStrike" cap="none" baseline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600" b="0" i="0" u="none" strike="noStrike" cap="none" baseline="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1"/>
          <p:cNvSpPr txBox="1"/>
          <p:nvPr userDrawn="1"/>
        </p:nvSpPr>
        <p:spPr>
          <a:xfrm>
            <a:off x="115151" y="4825674"/>
            <a:ext cx="849825" cy="200054"/>
          </a:xfrm>
          <a:prstGeom prst="rect">
            <a:avLst/>
          </a:prstGeom>
          <a:noFill/>
          <a:ln>
            <a:noFill/>
          </a:ln>
        </p:spPr>
        <p:txBody>
          <a:bodyPr lIns="68566" tIns="34274" rIns="68566" bIns="34274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25" b="0" i="0" u="none" strike="noStrike" cap="none" baseline="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© 2017 Mage Titans</a:t>
            </a:r>
          </a:p>
        </p:txBody>
      </p:sp>
    </p:spTree>
    <p:extLst>
      <p:ext uri="{BB962C8B-B14F-4D97-AF65-F5344CB8AC3E}">
        <p14:creationId xmlns:p14="http://schemas.microsoft.com/office/powerpoint/2010/main" val="162047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7002781" y="597408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0385" y="2606013"/>
            <a:ext cx="3278993" cy="777740"/>
          </a:xfrm>
        </p:spPr>
        <p:txBody>
          <a:bodyPr>
            <a:noAutofit/>
          </a:bodyPr>
          <a:lstStyle>
            <a:lvl1pPr marL="0" indent="0">
              <a:buNone/>
              <a:defRPr sz="120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0384" y="1000900"/>
            <a:ext cx="4416779" cy="1605117"/>
          </a:xfrm>
        </p:spPr>
        <p:txBody>
          <a:bodyPr anchor="b">
            <a:noAutofit/>
          </a:bodyPr>
          <a:lstStyle>
            <a:lvl1pPr algn="l">
              <a:defRPr sz="27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Title</a:t>
            </a:r>
          </a:p>
        </p:txBody>
      </p:sp>
    </p:spTree>
    <p:extLst>
      <p:ext uri="{BB962C8B-B14F-4D97-AF65-F5344CB8AC3E}">
        <p14:creationId xmlns:p14="http://schemas.microsoft.com/office/powerpoint/2010/main" val="7895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7002781" y="597408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0385" y="2606013"/>
            <a:ext cx="3278993" cy="777740"/>
          </a:xfrm>
        </p:spPr>
        <p:txBody>
          <a:bodyPr>
            <a:noAutofit/>
          </a:bodyPr>
          <a:lstStyle>
            <a:lvl1pPr marL="0" indent="0">
              <a:buNone/>
              <a:defRPr sz="120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80384" y="1000900"/>
            <a:ext cx="4416779" cy="1605117"/>
          </a:xfrm>
        </p:spPr>
        <p:txBody>
          <a:bodyPr anchor="b">
            <a:noAutofit/>
          </a:bodyPr>
          <a:lstStyle>
            <a:lvl1pPr algn="l">
              <a:defRPr sz="27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01. Divider Title + Number</a:t>
            </a:r>
          </a:p>
        </p:txBody>
      </p:sp>
    </p:spTree>
    <p:extLst>
      <p:ext uri="{BB962C8B-B14F-4D97-AF65-F5344CB8AC3E}">
        <p14:creationId xmlns:p14="http://schemas.microsoft.com/office/powerpoint/2010/main" val="76487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76238" y="932691"/>
            <a:ext cx="6067919" cy="3651669"/>
          </a:xfrm>
        </p:spPr>
        <p:txBody>
          <a:bodyPr>
            <a:noAutofit/>
          </a:bodyPr>
          <a:lstStyle>
            <a:lvl1pPr>
              <a:defRPr sz="1350">
                <a:solidFill>
                  <a:srgbClr val="636466"/>
                </a:solidFill>
                <a:latin typeface="Arial"/>
                <a:cs typeface="Arial"/>
              </a:defRPr>
            </a:lvl1pPr>
            <a:lvl2pPr>
              <a:defRPr sz="1200">
                <a:solidFill>
                  <a:srgbClr val="636466"/>
                </a:solidFill>
                <a:latin typeface="Arial"/>
                <a:cs typeface="Arial"/>
              </a:defRPr>
            </a:lvl2pPr>
            <a:lvl3pPr>
              <a:defRPr sz="1200">
                <a:solidFill>
                  <a:srgbClr val="636466"/>
                </a:solidFill>
                <a:latin typeface="Arial"/>
                <a:cs typeface="Arial"/>
              </a:defRPr>
            </a:lvl3pPr>
            <a:lvl4pPr>
              <a:defRPr sz="1050">
                <a:solidFill>
                  <a:srgbClr val="636466"/>
                </a:solidFill>
                <a:latin typeface="Arial"/>
                <a:cs typeface="Arial"/>
              </a:defRPr>
            </a:lvl4pPr>
            <a:lvl5pPr>
              <a:defRPr sz="1050">
                <a:solidFill>
                  <a:srgbClr val="636466"/>
                </a:solidFill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76556" y="279518"/>
            <a:ext cx="4842383" cy="397032"/>
          </a:xfrm>
        </p:spPr>
        <p:txBody>
          <a:bodyPr>
            <a:noAutofit/>
          </a:bodyPr>
          <a:lstStyle>
            <a:lvl1pPr algn="l">
              <a:defRPr sz="1800" b="1" i="0">
                <a:solidFill>
                  <a:srgbClr val="6364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hape 12"/>
          <p:cNvSpPr txBox="1"/>
          <p:nvPr userDrawn="1"/>
        </p:nvSpPr>
        <p:spPr>
          <a:xfrm>
            <a:off x="951763" y="4814386"/>
            <a:ext cx="849825" cy="215443"/>
          </a:xfrm>
          <a:prstGeom prst="rect">
            <a:avLst/>
          </a:prstGeom>
          <a:noFill/>
          <a:ln>
            <a:noFill/>
          </a:ln>
        </p:spPr>
        <p:txBody>
          <a:bodyPr lIns="68566" tIns="34274" rIns="68566" bIns="34274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25" b="0" i="0" u="none" strike="noStrike" cap="none" baseline="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Page</a:t>
            </a:r>
            <a:r>
              <a:rPr lang="en-US" sz="600" b="0" i="0" u="none" strike="noStrike" cap="none" baseline="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 |  </a:t>
            </a:r>
            <a:fld id="{00000000-1234-1234-1234-123412341234}" type="slidenum">
              <a:rPr lang="en-US" sz="600" b="0" i="0" u="none" strike="noStrike" cap="none" baseline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600" b="0" i="0" u="none" strike="noStrike" cap="none" baseline="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 userDrawn="1"/>
        </p:nvSpPr>
        <p:spPr>
          <a:xfrm>
            <a:off x="115151" y="4825674"/>
            <a:ext cx="849825" cy="200054"/>
          </a:xfrm>
          <a:prstGeom prst="rect">
            <a:avLst/>
          </a:prstGeom>
          <a:noFill/>
          <a:ln>
            <a:noFill/>
          </a:ln>
        </p:spPr>
        <p:txBody>
          <a:bodyPr lIns="68566" tIns="34274" rIns="68566" bIns="34274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25" b="0" i="0" u="none" strike="noStrike" cap="none" baseline="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© 2017 Mage Titans</a:t>
            </a:r>
          </a:p>
        </p:txBody>
      </p:sp>
    </p:spTree>
    <p:extLst>
      <p:ext uri="{BB962C8B-B14F-4D97-AF65-F5344CB8AC3E}">
        <p14:creationId xmlns:p14="http://schemas.microsoft.com/office/powerpoint/2010/main" val="330907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76238" y="1362459"/>
            <a:ext cx="6067919" cy="3221901"/>
          </a:xfrm>
        </p:spPr>
        <p:txBody>
          <a:bodyPr>
            <a:noAutofit/>
          </a:bodyPr>
          <a:lstStyle>
            <a:lvl1pPr>
              <a:defRPr sz="1350">
                <a:solidFill>
                  <a:srgbClr val="636466"/>
                </a:solidFill>
                <a:latin typeface="Arial"/>
                <a:cs typeface="Arial"/>
              </a:defRPr>
            </a:lvl1pPr>
            <a:lvl2pPr>
              <a:defRPr sz="1200">
                <a:solidFill>
                  <a:srgbClr val="636466"/>
                </a:solidFill>
                <a:latin typeface="Arial"/>
                <a:cs typeface="Arial"/>
              </a:defRPr>
            </a:lvl2pPr>
            <a:lvl3pPr>
              <a:defRPr sz="1200">
                <a:solidFill>
                  <a:srgbClr val="636466"/>
                </a:solidFill>
                <a:latin typeface="Arial"/>
                <a:cs typeface="Arial"/>
              </a:defRPr>
            </a:lvl3pPr>
            <a:lvl4pPr>
              <a:defRPr sz="1050">
                <a:solidFill>
                  <a:srgbClr val="636466"/>
                </a:solidFill>
                <a:latin typeface="Arial"/>
                <a:cs typeface="Arial"/>
              </a:defRPr>
            </a:lvl4pPr>
            <a:lvl5pPr>
              <a:defRPr sz="1050">
                <a:solidFill>
                  <a:srgbClr val="636466"/>
                </a:solidFill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76239" y="675579"/>
            <a:ext cx="5425631" cy="433387"/>
          </a:xfrm>
        </p:spPr>
        <p:txBody>
          <a:bodyPr>
            <a:noAutofit/>
          </a:bodyPr>
          <a:lstStyle>
            <a:lvl1pPr marL="0" indent="0">
              <a:buNone/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76556" y="279518"/>
            <a:ext cx="4842383" cy="397032"/>
          </a:xfrm>
        </p:spPr>
        <p:txBody>
          <a:bodyPr>
            <a:noAutofit/>
          </a:bodyPr>
          <a:lstStyle>
            <a:lvl1pPr algn="l">
              <a:defRPr sz="1800" b="1" i="0">
                <a:solidFill>
                  <a:srgbClr val="6364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hape 12"/>
          <p:cNvSpPr txBox="1"/>
          <p:nvPr userDrawn="1"/>
        </p:nvSpPr>
        <p:spPr>
          <a:xfrm>
            <a:off x="951763" y="4814386"/>
            <a:ext cx="849825" cy="215443"/>
          </a:xfrm>
          <a:prstGeom prst="rect">
            <a:avLst/>
          </a:prstGeom>
          <a:noFill/>
          <a:ln>
            <a:noFill/>
          </a:ln>
        </p:spPr>
        <p:txBody>
          <a:bodyPr lIns="68566" tIns="34274" rIns="68566" bIns="34274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25" b="0" i="0" u="none" strike="noStrike" cap="none" baseline="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Page</a:t>
            </a:r>
            <a:r>
              <a:rPr lang="en-US" sz="600" b="0" i="0" u="none" strike="noStrike" cap="none" baseline="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 |  </a:t>
            </a:r>
            <a:fld id="{00000000-1234-1234-1234-123412341234}" type="slidenum">
              <a:rPr lang="en-US" sz="600" b="0" i="0" u="none" strike="noStrike" cap="none" baseline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600" b="0" i="0" u="none" strike="noStrike" cap="none" baseline="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1"/>
          <p:cNvSpPr txBox="1"/>
          <p:nvPr userDrawn="1"/>
        </p:nvSpPr>
        <p:spPr>
          <a:xfrm>
            <a:off x="115151" y="4825674"/>
            <a:ext cx="849825" cy="200054"/>
          </a:xfrm>
          <a:prstGeom prst="rect">
            <a:avLst/>
          </a:prstGeom>
          <a:noFill/>
          <a:ln>
            <a:noFill/>
          </a:ln>
        </p:spPr>
        <p:txBody>
          <a:bodyPr lIns="68566" tIns="34274" rIns="68566" bIns="34274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25" b="0" i="0" u="none" strike="noStrike" cap="none" baseline="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© 2017 Mage Titans</a:t>
            </a: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4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2" r:id="rId3"/>
    <p:sldLayoutId id="2147483674" r:id="rId4"/>
    <p:sldLayoutId id="2147483671" r:id="rId5"/>
    <p:sldLayoutId id="2147483651" r:id="rId6"/>
    <p:sldLayoutId id="2147483667" r:id="rId7"/>
    <p:sldLayoutId id="2147483653" r:id="rId8"/>
    <p:sldLayoutId id="2147483668" r:id="rId9"/>
    <p:sldLayoutId id="2147483652" r:id="rId10"/>
    <p:sldLayoutId id="214748367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18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636466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350" kern="1200">
          <a:solidFill>
            <a:srgbClr val="636466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636466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900" kern="1200">
          <a:solidFill>
            <a:srgbClr val="636466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788" kern="1200">
          <a:solidFill>
            <a:srgbClr val="636466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00091-FB79-4F1C-80CE-D408EF54B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720" y="2571750"/>
            <a:ext cx="3151280" cy="9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76238" y="1342454"/>
            <a:ext cx="5026031" cy="2738752"/>
          </a:xfrm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Calculations (CPU) are fast (i.e. Executing code which does not deal with input/output).</a:t>
            </a:r>
          </a:p>
          <a:p>
            <a:pPr>
              <a:lnSpc>
                <a:spcPct val="200000"/>
              </a:lnSpc>
            </a:pPr>
            <a:r>
              <a:rPr lang="en-US" dirty="0"/>
              <a:t>Input/output (I/O) is comparatively slow (i.e. Executing code which handles input/output).</a:t>
            </a:r>
          </a:p>
          <a:p>
            <a:pPr>
              <a:lnSpc>
                <a:spcPct val="200000"/>
              </a:lnSpc>
            </a:pPr>
            <a:r>
              <a:rPr lang="en-US" dirty="0"/>
              <a:t>Moore's Law means CPUs are faster than ever.</a:t>
            </a:r>
          </a:p>
          <a:p>
            <a:pPr>
              <a:lnSpc>
                <a:spcPct val="200000"/>
              </a:lnSpc>
            </a:pPr>
            <a:r>
              <a:rPr lang="en-US" dirty="0"/>
              <a:t>I/O has become the bottleneck.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vs I/O</a:t>
            </a:r>
          </a:p>
        </p:txBody>
      </p:sp>
    </p:spTree>
    <p:extLst>
      <p:ext uri="{BB962C8B-B14F-4D97-AF65-F5344CB8AC3E}">
        <p14:creationId xmlns:p14="http://schemas.microsoft.com/office/powerpoint/2010/main" val="209029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0384" y="1393611"/>
            <a:ext cx="4977287" cy="1210432"/>
          </a:xfrm>
        </p:spPr>
        <p:txBody>
          <a:bodyPr/>
          <a:lstStyle/>
          <a:p>
            <a:r>
              <a:rPr lang="en-US" dirty="0"/>
              <a:t>Async + PHP</a:t>
            </a:r>
          </a:p>
        </p:txBody>
      </p:sp>
    </p:spTree>
    <p:extLst>
      <p:ext uri="{BB962C8B-B14F-4D97-AF65-F5344CB8AC3E}">
        <p14:creationId xmlns:p14="http://schemas.microsoft.com/office/powerpoint/2010/main" val="56499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76238" y="1342454"/>
            <a:ext cx="4478709" cy="2738752"/>
          </a:xfrm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You don't need to learn a whole new language and ecosystem.</a:t>
            </a:r>
          </a:p>
          <a:p>
            <a:pPr>
              <a:lnSpc>
                <a:spcPct val="200000"/>
              </a:lnSpc>
            </a:pPr>
            <a:r>
              <a:rPr lang="en-US" dirty="0"/>
              <a:t>No magic or special extensions required - this is the same PHP you're already using.</a:t>
            </a:r>
          </a:p>
          <a:p>
            <a:pPr>
              <a:lnSpc>
                <a:spcPct val="200000"/>
              </a:lnSpc>
            </a:pPr>
            <a:r>
              <a:rPr lang="en-US" dirty="0"/>
              <a:t>No need to re-tool your whole stack and deployment framework.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PHP?</a:t>
            </a:r>
          </a:p>
        </p:txBody>
      </p:sp>
    </p:spTree>
    <p:extLst>
      <p:ext uri="{BB962C8B-B14F-4D97-AF65-F5344CB8AC3E}">
        <p14:creationId xmlns:p14="http://schemas.microsoft.com/office/powerpoint/2010/main" val="154787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76237" y="1342454"/>
            <a:ext cx="5217263" cy="2738752"/>
          </a:xfrm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200000"/>
              </a:lnSpc>
            </a:pPr>
            <a:r>
              <a:rPr lang="en-US" b="1" dirty="0" err="1"/>
              <a:t>ReactPHP</a:t>
            </a:r>
            <a:r>
              <a:rPr lang="en-US" dirty="0"/>
              <a:t>: Set of components written in pure PHP to add event-driven programming features to your app.</a:t>
            </a:r>
          </a:p>
          <a:p>
            <a:pPr>
              <a:lnSpc>
                <a:spcPct val="200000"/>
              </a:lnSpc>
            </a:pPr>
            <a:r>
              <a:rPr lang="en-US" b="1" dirty="0" err="1"/>
              <a:t>RecoilPHP</a:t>
            </a:r>
            <a:r>
              <a:rPr lang="en-US" dirty="0"/>
              <a:t>: A fork of </a:t>
            </a:r>
            <a:r>
              <a:rPr lang="en-US" dirty="0" err="1"/>
              <a:t>ReactPHP</a:t>
            </a:r>
            <a:r>
              <a:rPr lang="en-US" dirty="0"/>
              <a:t>, which includes support for coroutines.</a:t>
            </a:r>
          </a:p>
          <a:p>
            <a:pPr>
              <a:lnSpc>
                <a:spcPct val="200000"/>
              </a:lnSpc>
            </a:pPr>
            <a:r>
              <a:rPr lang="en-US" b="1" dirty="0" err="1"/>
              <a:t>AmPHP</a:t>
            </a:r>
            <a:r>
              <a:rPr lang="en-US" dirty="0"/>
              <a:t>: A framework for building complete async programs in PHP. Optional PHP extension required for some features.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 PHP Frameworks</a:t>
            </a:r>
          </a:p>
        </p:txBody>
      </p:sp>
    </p:spTree>
    <p:extLst>
      <p:ext uri="{BB962C8B-B14F-4D97-AF65-F5344CB8AC3E}">
        <p14:creationId xmlns:p14="http://schemas.microsoft.com/office/powerpoint/2010/main" val="297072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 vert="horz" lIns="68580" tIns="34290" rIns="68580" bIns="34290" rtlCol="0" anchor="t">
            <a:noAutofit/>
          </a:bodyPr>
          <a:lstStyle/>
          <a:p>
            <a:r>
              <a:rPr lang="en-US" dirty="0"/>
              <a:t>Concepts used to write async programs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0384" y="1393611"/>
            <a:ext cx="4977287" cy="1210432"/>
          </a:xfrm>
        </p:spPr>
        <p:txBody>
          <a:bodyPr/>
          <a:lstStyle/>
          <a:p>
            <a:r>
              <a:rPr lang="en-US" dirty="0"/>
              <a:t>Asynchronous Programming </a:t>
            </a:r>
          </a:p>
        </p:txBody>
      </p:sp>
    </p:spTree>
    <p:extLst>
      <p:ext uri="{BB962C8B-B14F-4D97-AF65-F5344CB8AC3E}">
        <p14:creationId xmlns:p14="http://schemas.microsoft.com/office/powerpoint/2010/main" val="198695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76238" y="1342454"/>
            <a:ext cx="4478709" cy="2738752"/>
          </a:xfrm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PHP is one process, running in one thread.</a:t>
            </a:r>
          </a:p>
          <a:p>
            <a:pPr>
              <a:lnSpc>
                <a:spcPct val="200000"/>
              </a:lnSpc>
            </a:pPr>
            <a:r>
              <a:rPr lang="en-US" dirty="0"/>
              <a:t>Whenever the event loop is executing some code, it is blocking the loop and therefore the process.</a:t>
            </a:r>
          </a:p>
          <a:p>
            <a:pPr>
              <a:lnSpc>
                <a:spcPct val="200000"/>
              </a:lnSpc>
            </a:pPr>
            <a:r>
              <a:rPr lang="en-US" dirty="0"/>
              <a:t>Long-running code can be forked into a new process, which unblocks the loop.</a:t>
            </a:r>
          </a:p>
          <a:p>
            <a:pPr>
              <a:lnSpc>
                <a:spcPct val="200000"/>
              </a:lnSpc>
            </a:pPr>
            <a:r>
              <a:rPr lang="en-US" dirty="0"/>
              <a:t>This is not true multi-threading, however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Async, processes and threads</a:t>
            </a:r>
          </a:p>
        </p:txBody>
      </p:sp>
    </p:spTree>
    <p:extLst>
      <p:ext uri="{BB962C8B-B14F-4D97-AF65-F5344CB8AC3E}">
        <p14:creationId xmlns:p14="http://schemas.microsoft.com/office/powerpoint/2010/main" val="330844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76238" y="1342454"/>
            <a:ext cx="4458927" cy="2738752"/>
          </a:xfrm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A programming paradigm which makes use of the 'Reactor' pattern.</a:t>
            </a:r>
          </a:p>
          <a:p>
            <a:pPr>
              <a:lnSpc>
                <a:spcPct val="200000"/>
              </a:lnSpc>
            </a:pPr>
            <a:r>
              <a:rPr lang="en-US" dirty="0"/>
              <a:t>Represents an application flow control that is determined by events or changes in state.</a:t>
            </a:r>
          </a:p>
          <a:p>
            <a:pPr>
              <a:lnSpc>
                <a:spcPct val="200000"/>
              </a:lnSpc>
            </a:pPr>
            <a:r>
              <a:rPr lang="en-US" dirty="0"/>
              <a:t>Therefore you cannot say exactly when anything in your program is going to happen.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6551" y="329147"/>
            <a:ext cx="4842383" cy="297774"/>
          </a:xfrm>
        </p:spPr>
        <p:txBody>
          <a:bodyPr/>
          <a:lstStyle/>
          <a:p>
            <a:r>
              <a:rPr lang="en-US" dirty="0"/>
              <a:t>Event-Driven Programming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F2EB50F5-BE04-47E7-8B84-64846F127650}"/>
              </a:ext>
            </a:extLst>
          </p:cNvPr>
          <p:cNvSpPr txBox="1">
            <a:spLocks/>
          </p:cNvSpPr>
          <p:nvPr/>
        </p:nvSpPr>
        <p:spPr>
          <a:xfrm>
            <a:off x="376556" y="279518"/>
            <a:ext cx="4842383" cy="397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rgbClr val="6364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Event-Driven Programming</a:t>
            </a:r>
          </a:p>
        </p:txBody>
      </p:sp>
    </p:spTree>
    <p:extLst>
      <p:ext uri="{BB962C8B-B14F-4D97-AF65-F5344CB8AC3E}">
        <p14:creationId xmlns:p14="http://schemas.microsoft.com/office/powerpoint/2010/main" val="27060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76238" y="1342454"/>
            <a:ext cx="4445738" cy="2738752"/>
          </a:xfrm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The event loop 'reacts' to events dispatched by code.</a:t>
            </a:r>
          </a:p>
          <a:p>
            <a:pPr>
              <a:lnSpc>
                <a:spcPct val="200000"/>
              </a:lnSpc>
            </a:pPr>
            <a:r>
              <a:rPr lang="en-US" dirty="0"/>
              <a:t>Is either processing an event, or waiting to do so.</a:t>
            </a:r>
          </a:p>
          <a:p>
            <a:pPr>
              <a:lnSpc>
                <a:spcPct val="200000"/>
              </a:lnSpc>
            </a:pPr>
            <a:r>
              <a:rPr lang="en-US" dirty="0"/>
              <a:t>It is therefore important not to block the loop with long-running processes.</a:t>
            </a:r>
          </a:p>
          <a:p>
            <a:pPr>
              <a:lnSpc>
                <a:spcPct val="200000"/>
              </a:lnSpc>
            </a:pPr>
            <a:r>
              <a:rPr lang="en-US" dirty="0"/>
              <a:t>The loop continues running until no more events are dispatched (i.e. There is nothing left to do).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Loop</a:t>
            </a:r>
          </a:p>
        </p:txBody>
      </p:sp>
    </p:spTree>
    <p:extLst>
      <p:ext uri="{BB962C8B-B14F-4D97-AF65-F5344CB8AC3E}">
        <p14:creationId xmlns:p14="http://schemas.microsoft.com/office/powerpoint/2010/main" val="30168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76238" y="1342454"/>
            <a:ext cx="4452332" cy="2738752"/>
          </a:xfrm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A Promise is a temporary placeholder used as a result whenever the result is not immediately available.</a:t>
            </a:r>
          </a:p>
          <a:p>
            <a:pPr>
              <a:lnSpc>
                <a:spcPct val="200000"/>
              </a:lnSpc>
            </a:pPr>
            <a:r>
              <a:rPr lang="en-US" dirty="0"/>
              <a:t>Help us to co-ordinate concurrency.</a:t>
            </a:r>
          </a:p>
          <a:p>
            <a:pPr>
              <a:lnSpc>
                <a:spcPct val="200000"/>
              </a:lnSpc>
            </a:pPr>
            <a:r>
              <a:rPr lang="en-US" dirty="0"/>
              <a:t>Can be chained, so async operations can be executed in a defined order.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Promises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25880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76238" y="1342454"/>
            <a:ext cx="4746246" cy="2738752"/>
          </a:xfrm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Streams allow you to efficiently process huge amounts of data (e.g. A multi-Gigabyte file download) in small chunks without having to store everything in memory at once. </a:t>
            </a:r>
            <a:endParaRPr lang="en-US"/>
          </a:p>
          <a:p>
            <a:pPr>
              <a:lnSpc>
                <a:spcPct val="200000"/>
              </a:lnSpc>
            </a:pPr>
            <a:r>
              <a:rPr lang="en-US" dirty="0"/>
              <a:t>They are very similar to the streams found in PHP itself, but have an interface more suited for async, non-blocking I/O.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Streams</a:t>
            </a:r>
          </a:p>
        </p:txBody>
      </p:sp>
    </p:spTree>
    <p:extLst>
      <p:ext uri="{BB962C8B-B14F-4D97-AF65-F5344CB8AC3E}">
        <p14:creationId xmlns:p14="http://schemas.microsoft.com/office/powerpoint/2010/main" val="203443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6714" y="1527195"/>
            <a:ext cx="5025516" cy="1929428"/>
          </a:xfrm>
        </p:spPr>
        <p:txBody>
          <a:bodyPr/>
          <a:lstStyle/>
          <a:p>
            <a:r>
              <a:rPr lang="en-US" dirty="0"/>
              <a:t>Coroutines, Promises and Event Loops, Oh My! </a:t>
            </a:r>
            <a:br>
              <a:rPr lang="en-US" dirty="0"/>
            </a:br>
            <a:r>
              <a:rPr lang="en-US" dirty="0"/>
              <a:t>Following the Asynchronous </a:t>
            </a:r>
            <a:br>
              <a:rPr lang="en-US" dirty="0"/>
            </a:br>
            <a:r>
              <a:rPr lang="en-US" dirty="0"/>
              <a:t>Brick Road with PHP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D3839B-D7A6-4A06-96E3-1030F50B1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323" y="4672563"/>
            <a:ext cx="1023450" cy="32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0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76238" y="1342454"/>
            <a:ext cx="4452332" cy="2738752"/>
          </a:xfrm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Functions that can be suspended and resumed whilst maintaining their state.</a:t>
            </a:r>
          </a:p>
          <a:p>
            <a:pPr>
              <a:lnSpc>
                <a:spcPct val="200000"/>
              </a:lnSpc>
            </a:pPr>
            <a:r>
              <a:rPr lang="en-US" dirty="0"/>
              <a:t>When a coroutine yields a value, execution of the coroutine is paused, allowing other tasks to be run, such as I/O handlers, timers, or other coroutines.</a:t>
            </a:r>
            <a:br>
              <a:rPr lang="en-US" dirty="0"/>
            </a:b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Coroutines</a:t>
            </a:r>
          </a:p>
        </p:txBody>
      </p:sp>
    </p:spTree>
    <p:extLst>
      <p:ext uri="{BB962C8B-B14F-4D97-AF65-F5344CB8AC3E}">
        <p14:creationId xmlns:p14="http://schemas.microsoft.com/office/powerpoint/2010/main" val="123940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0384" y="2597447"/>
            <a:ext cx="3309610" cy="583305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/>
              <a:t>Ideas for using async to improve performance </a:t>
            </a:r>
            <a:r>
              <a:rPr lang="en-US" dirty="0"/>
              <a:t>of common Magento tasks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0384" y="1393611"/>
            <a:ext cx="4977287" cy="1210432"/>
          </a:xfrm>
        </p:spPr>
        <p:txBody>
          <a:bodyPr/>
          <a:lstStyle/>
          <a:p>
            <a:r>
              <a:rPr lang="en-US" dirty="0"/>
              <a:t>Async PHP + Magento</a:t>
            </a:r>
          </a:p>
        </p:txBody>
      </p:sp>
    </p:spTree>
    <p:extLst>
      <p:ext uri="{BB962C8B-B14F-4D97-AF65-F5344CB8AC3E}">
        <p14:creationId xmlns:p14="http://schemas.microsoft.com/office/powerpoint/2010/main" val="193130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76238" y="1342454"/>
            <a:ext cx="5874330" cy="2738752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A task is a good candidate for this approach if:</a:t>
            </a:r>
          </a:p>
          <a:p>
            <a:pPr>
              <a:lnSpc>
                <a:spcPct val="200000"/>
              </a:lnSpc>
            </a:pPr>
            <a:r>
              <a:rPr lang="en-US" dirty="0"/>
              <a:t>We don't care (too much) about the order in which things happen.</a:t>
            </a:r>
          </a:p>
          <a:p>
            <a:pPr>
              <a:lnSpc>
                <a:spcPct val="200000"/>
              </a:lnSpc>
            </a:pPr>
            <a:r>
              <a:rPr lang="en-US" dirty="0"/>
              <a:t>We want to deal with vast amounts of data, but have only limited resources.</a:t>
            </a:r>
          </a:p>
          <a:p>
            <a:pPr>
              <a:lnSpc>
                <a:spcPct val="200000"/>
              </a:lnSpc>
            </a:pPr>
            <a:r>
              <a:rPr lang="en-US" dirty="0"/>
              <a:t>It can be broken down into individual child processes which don’t need to communicate with each other.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Async PHP with Magento</a:t>
            </a:r>
          </a:p>
        </p:txBody>
      </p:sp>
    </p:spTree>
    <p:extLst>
      <p:ext uri="{BB962C8B-B14F-4D97-AF65-F5344CB8AC3E}">
        <p14:creationId xmlns:p14="http://schemas.microsoft.com/office/powerpoint/2010/main" val="363163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76238" y="1342454"/>
            <a:ext cx="4452332" cy="2738752"/>
          </a:xfrm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The sync way: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Process images sequentially in batches. Finish one batch before starting another.</a:t>
            </a:r>
            <a:endParaRPr lang="en-US" sz="1350" dirty="0"/>
          </a:p>
          <a:p>
            <a:pPr>
              <a:lnSpc>
                <a:spcPct val="200000"/>
              </a:lnSpc>
            </a:pPr>
            <a:r>
              <a:rPr lang="en-US" dirty="0"/>
              <a:t>The async way: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Process images </a:t>
            </a:r>
            <a:r>
              <a:rPr lang="en-US" dirty="0" err="1"/>
              <a:t>asyncly</a:t>
            </a:r>
            <a:r>
              <a:rPr lang="en-US" dirty="0"/>
              <a:t> in batches. Spawn a new process for each batch.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</a:t>
            </a:r>
          </a:p>
        </p:txBody>
      </p:sp>
    </p:spTree>
    <p:extLst>
      <p:ext uri="{BB962C8B-B14F-4D97-AF65-F5344CB8AC3E}">
        <p14:creationId xmlns:p14="http://schemas.microsoft.com/office/powerpoint/2010/main" val="393014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76238" y="1342454"/>
            <a:ext cx="4452332" cy="2738752"/>
          </a:xfrm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The sync way: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Execute a query, block the program whilst waiting for the result.</a:t>
            </a:r>
          </a:p>
          <a:p>
            <a:pPr>
              <a:lnSpc>
                <a:spcPct val="200000"/>
              </a:lnSpc>
            </a:pPr>
            <a:r>
              <a:rPr lang="en-US" dirty="0"/>
              <a:t>The async way: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Execute a query using coroutines so the results are returned to us when ready, without blocking execution in the meantime.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CRUD Operations</a:t>
            </a:r>
          </a:p>
        </p:txBody>
      </p:sp>
    </p:spTree>
    <p:extLst>
      <p:ext uri="{BB962C8B-B14F-4D97-AF65-F5344CB8AC3E}">
        <p14:creationId xmlns:p14="http://schemas.microsoft.com/office/powerpoint/2010/main" val="215020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76238" y="1342454"/>
            <a:ext cx="4452332" cy="2738752"/>
          </a:xfrm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The sync way: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Load the whole file into memory, then process it.</a:t>
            </a:r>
          </a:p>
          <a:p>
            <a:pPr>
              <a:lnSpc>
                <a:spcPct val="200000"/>
              </a:lnSpc>
            </a:pPr>
            <a:r>
              <a:rPr lang="en-US" dirty="0"/>
              <a:t>The async way: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Stream the file and process one line at a time.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This works especially well with huge (gigabytes) files.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Import/Export Operations</a:t>
            </a:r>
          </a:p>
        </p:txBody>
      </p:sp>
    </p:spTree>
    <p:extLst>
      <p:ext uri="{BB962C8B-B14F-4D97-AF65-F5344CB8AC3E}">
        <p14:creationId xmlns:p14="http://schemas.microsoft.com/office/powerpoint/2010/main" val="199512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 vert="horz" lIns="68580" tIns="34290" rIns="68580" bIns="34290" rtlCol="0" anchor="t">
            <a:noAutofit/>
          </a:bodyPr>
          <a:lstStyle/>
          <a:p>
            <a:r>
              <a:rPr lang="en-US" dirty="0"/>
              <a:t>Concrete implementations of some of the suggestions we've just seen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0384" y="1393611"/>
            <a:ext cx="4977287" cy="1210432"/>
          </a:xfrm>
        </p:spPr>
        <p:txBody>
          <a:bodyPr/>
          <a:lstStyle/>
          <a:p>
            <a:r>
              <a:rPr lang="en-US" dirty="0"/>
              <a:t>Real-world examples</a:t>
            </a:r>
          </a:p>
        </p:txBody>
      </p:sp>
    </p:spTree>
    <p:extLst>
      <p:ext uri="{BB962C8B-B14F-4D97-AF65-F5344CB8AC3E}">
        <p14:creationId xmlns:p14="http://schemas.microsoft.com/office/powerpoint/2010/main" val="152060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76238" y="1342454"/>
            <a:ext cx="5296394" cy="2738752"/>
          </a:xfrm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CSV of price data is loaded </a:t>
            </a:r>
            <a:r>
              <a:rPr lang="en-US" dirty="0" err="1"/>
              <a:t>asyncly</a:t>
            </a:r>
            <a:r>
              <a:rPr lang="en-US" dirty="0"/>
              <a:t> using the </a:t>
            </a:r>
            <a:r>
              <a:rPr lang="en-US" dirty="0">
                <a:latin typeface="Courier New"/>
                <a:cs typeface="Courier New"/>
              </a:rPr>
              <a:t>react/filesystem</a:t>
            </a:r>
            <a:r>
              <a:rPr lang="en-US" dirty="0"/>
              <a:t> component</a:t>
            </a:r>
          </a:p>
          <a:p>
            <a:pPr>
              <a:lnSpc>
                <a:spcPct val="200000"/>
              </a:lnSpc>
            </a:pPr>
            <a:r>
              <a:rPr lang="en-US" dirty="0"/>
              <a:t>This approach means prices can be processed using much less memory.</a:t>
            </a:r>
          </a:p>
          <a:p>
            <a:pPr marL="0" indent="0">
              <a:lnSpc>
                <a:spcPct val="200000"/>
              </a:lnSpc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Price Import</a:t>
            </a:r>
          </a:p>
        </p:txBody>
      </p:sp>
    </p:spTree>
    <p:extLst>
      <p:ext uri="{BB962C8B-B14F-4D97-AF65-F5344CB8AC3E}">
        <p14:creationId xmlns:p14="http://schemas.microsoft.com/office/powerpoint/2010/main" val="404067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 shot of a person&#10;&#10;Description generated with high confidence">
            <a:extLst>
              <a:ext uri="{FF2B5EF4-FFF2-40B4-BE49-F238E27FC236}">
                <a16:creationId xmlns:a16="http://schemas.microsoft.com/office/drawing/2014/main" id="{833EA91C-9DCC-4E1D-A673-D0FDF892E0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02715" y="1986343"/>
            <a:ext cx="5414963" cy="85010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 vert="horz" lIns="68580" tIns="34290" rIns="68580" bIns="34290" rtlCol="0" anchor="t">
            <a:noAutofit/>
          </a:bodyPr>
          <a:lstStyle/>
          <a:p>
            <a:r>
              <a:rPr lang="en-US"/>
              <a:t>Sync vs. async implementations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Benchmark: Price Import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7ECA651-BABD-4E25-BFC4-A8B30843A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83" y="3002968"/>
            <a:ext cx="5413862" cy="99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76237" y="1342454"/>
            <a:ext cx="4432550" cy="2738752"/>
          </a:xfrm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Images are batched and processed </a:t>
            </a:r>
            <a:r>
              <a:rPr lang="en-US" dirty="0" err="1"/>
              <a:t>asyncly</a:t>
            </a:r>
            <a:r>
              <a:rPr lang="en-US" dirty="0"/>
              <a:t> using a custom tool.</a:t>
            </a:r>
          </a:p>
          <a:p>
            <a:pPr>
              <a:lnSpc>
                <a:spcPct val="200000"/>
              </a:lnSpc>
            </a:pPr>
            <a:r>
              <a:rPr lang="en-US" dirty="0"/>
              <a:t>Two </a:t>
            </a:r>
            <a:r>
              <a:rPr lang="en-US" dirty="0">
                <a:latin typeface="Courier New"/>
                <a:cs typeface="Courier New"/>
              </a:rPr>
              <a:t>bin/</a:t>
            </a:r>
            <a:r>
              <a:rPr lang="en-US" dirty="0" err="1">
                <a:latin typeface="Courier New"/>
                <a:cs typeface="Courier New"/>
              </a:rPr>
              <a:t>magento</a:t>
            </a:r>
            <a:r>
              <a:rPr lang="en-US" dirty="0"/>
              <a:t> commands were created: One handles the batching and async execution, the other receives image data for processing</a:t>
            </a:r>
          </a:p>
          <a:p>
            <a:pPr>
              <a:lnSpc>
                <a:spcPct val="200000"/>
              </a:lnSpc>
            </a:pPr>
            <a:r>
              <a:rPr lang="en-US" dirty="0"/>
              <a:t>Configurable number of processes for throttling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Image Processing</a:t>
            </a:r>
          </a:p>
        </p:txBody>
      </p:sp>
    </p:spTree>
    <p:extLst>
      <p:ext uri="{BB962C8B-B14F-4D97-AF65-F5344CB8AC3E}">
        <p14:creationId xmlns:p14="http://schemas.microsoft.com/office/powerpoint/2010/main" val="373278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Simon Frost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 vert="horz" lIns="68580" tIns="34290" rIns="68580" bIns="34290" rtlCol="0" anchor="t">
            <a:noAutofit/>
          </a:bodyPr>
          <a:lstStyle/>
          <a:p>
            <a:r>
              <a:rPr lang="en-US" dirty="0"/>
              <a:t>Senior Developer</a:t>
            </a:r>
          </a:p>
          <a:p>
            <a:r>
              <a:rPr lang="en-US" i="1" dirty="0"/>
              <a:t>https://www.magium.co.uk</a:t>
            </a:r>
          </a:p>
          <a:p>
            <a:r>
              <a:rPr lang="en-US" i="1" dirty="0"/>
              <a:t>@</a:t>
            </a:r>
            <a:r>
              <a:rPr lang="en-US" i="1" dirty="0" err="1"/>
              <a:t>ProcessEight</a:t>
            </a:r>
            <a:endParaRPr lang="en-US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2F3927-C721-4204-987E-06186A135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323" y="4672563"/>
            <a:ext cx="1023450" cy="32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3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5AD7287-D455-477E-AAE3-C412E597AF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20576" y="1893200"/>
            <a:ext cx="5379244" cy="61436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 vert="horz" lIns="68580" tIns="34290" rIns="68580" bIns="34290" rtlCol="0" anchor="t">
            <a:noAutofit/>
          </a:bodyPr>
          <a:lstStyle/>
          <a:p>
            <a:r>
              <a:rPr lang="en-US"/>
              <a:t>Sync vs. async implementations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Benchmark: Image Processing</a:t>
            </a:r>
          </a:p>
        </p:txBody>
      </p:sp>
      <p:pic>
        <p:nvPicPr>
          <p:cNvPr id="4" name="Picture 5" descr="A screen shot of a computer&#10;&#10;Description generated with high confidence">
            <a:extLst>
              <a:ext uri="{FF2B5EF4-FFF2-40B4-BE49-F238E27FC236}">
                <a16:creationId xmlns:a16="http://schemas.microsoft.com/office/drawing/2014/main" id="{90A8519C-42D4-4431-BE73-774B050B0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71" y="2618379"/>
            <a:ext cx="5380892" cy="143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0384" y="1393611"/>
            <a:ext cx="4977287" cy="1210432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53108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76238" y="1342454"/>
            <a:ext cx="4841392" cy="2738752"/>
          </a:xfrm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By writing our programs using async, event-driven programming patterns, we can improve performance, whilst reducing the amount of resources needed.</a:t>
            </a:r>
          </a:p>
          <a:p>
            <a:pPr>
              <a:lnSpc>
                <a:spcPct val="200000"/>
              </a:lnSpc>
            </a:pPr>
            <a:r>
              <a:rPr lang="en-US" dirty="0"/>
              <a:t>It's not a magic bullet though - some tasks are not suited to this approach.</a:t>
            </a:r>
          </a:p>
          <a:p>
            <a:pPr>
              <a:lnSpc>
                <a:spcPct val="200000"/>
              </a:lnSpc>
            </a:pPr>
            <a:r>
              <a:rPr lang="en-US" dirty="0"/>
              <a:t>It depends a lot on what problem you are trying to solve.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84543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 vert="horz" lIns="68580" tIns="34290" rIns="68580" bIns="34290" rtlCol="0" anchor="t">
            <a:noAutofit/>
          </a:bodyPr>
          <a:lstStyle/>
          <a:p>
            <a:r>
              <a:rPr lang="en-US" dirty="0"/>
              <a:t>Questions and feedback welcome</a:t>
            </a:r>
          </a:p>
          <a:p>
            <a:endParaRPr lang="en-US" dirty="0"/>
          </a:p>
          <a:p>
            <a:r>
              <a:rPr lang="en-US" i="1" dirty="0"/>
              <a:t>(Apologies for not mentioning PWA)</a:t>
            </a:r>
          </a:p>
        </p:txBody>
      </p:sp>
    </p:spTree>
    <p:extLst>
      <p:ext uri="{BB962C8B-B14F-4D97-AF65-F5344CB8AC3E}">
        <p14:creationId xmlns:p14="http://schemas.microsoft.com/office/powerpoint/2010/main" val="131160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21883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3E64B68-7AE5-4AB0-9748-F6DA21FCD6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914570"/>
              </p:ext>
            </p:extLst>
          </p:nvPr>
        </p:nvGraphicFramePr>
        <p:xfrm>
          <a:off x="376237" y="1342454"/>
          <a:ext cx="6067919" cy="273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467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async?</a:t>
            </a:r>
          </a:p>
        </p:txBody>
      </p:sp>
    </p:spTree>
    <p:extLst>
      <p:ext uri="{BB962C8B-B14F-4D97-AF65-F5344CB8AC3E}">
        <p14:creationId xmlns:p14="http://schemas.microsoft.com/office/powerpoint/2010/main" val="128798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76238" y="1342454"/>
            <a:ext cx="4843276" cy="2738752"/>
          </a:xfrm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E.g. Ajax</a:t>
            </a:r>
          </a:p>
          <a:p>
            <a:pPr>
              <a:lnSpc>
                <a:spcPct val="200000"/>
              </a:lnSpc>
            </a:pPr>
            <a:r>
              <a:rPr lang="en-US" dirty="0"/>
              <a:t>E.g. Batch processing</a:t>
            </a:r>
          </a:p>
          <a:p>
            <a:pPr>
              <a:lnSpc>
                <a:spcPct val="200000"/>
              </a:lnSpc>
            </a:pPr>
            <a:r>
              <a:rPr lang="en-US" dirty="0"/>
              <a:t>E.g. Event/Observer pattern</a:t>
            </a:r>
          </a:p>
          <a:p>
            <a:pPr>
              <a:lnSpc>
                <a:spcPct val="200000"/>
              </a:lnSpc>
            </a:pPr>
            <a:r>
              <a:rPr lang="en-US" dirty="0"/>
              <a:t>Occurrence of events outside the main flow of execution and ways to manage such events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async?</a:t>
            </a:r>
          </a:p>
        </p:txBody>
      </p:sp>
    </p:spTree>
    <p:extLst>
      <p:ext uri="{BB962C8B-B14F-4D97-AF65-F5344CB8AC3E}">
        <p14:creationId xmlns:p14="http://schemas.microsoft.com/office/powerpoint/2010/main" val="167331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synchronous program:</a:t>
            </a:r>
          </a:p>
        </p:txBody>
      </p:sp>
      <p:graphicFrame>
        <p:nvGraphicFramePr>
          <p:cNvPr id="2" name="Diagram 7">
            <a:extLst>
              <a:ext uri="{FF2B5EF4-FFF2-40B4-BE49-F238E27FC236}">
                <a16:creationId xmlns:a16="http://schemas.microsoft.com/office/drawing/2014/main" id="{25A9158C-53B3-4CB9-A0A3-528099A0FC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9374200"/>
              </p:ext>
            </p:extLst>
          </p:nvPr>
        </p:nvGraphicFramePr>
        <p:xfrm>
          <a:off x="376238" y="1342454"/>
          <a:ext cx="4909044" cy="273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634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an asynchronous program:</a:t>
            </a:r>
          </a:p>
        </p:txBody>
      </p:sp>
      <p:graphicFrame>
        <p:nvGraphicFramePr>
          <p:cNvPr id="9" name="Diagram 9">
            <a:extLst>
              <a:ext uri="{FF2B5EF4-FFF2-40B4-BE49-F238E27FC236}">
                <a16:creationId xmlns:a16="http://schemas.microsoft.com/office/drawing/2014/main" id="{ECF52E52-BD45-4D60-97C0-4463C10CE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9233190"/>
              </p:ext>
            </p:extLst>
          </p:nvPr>
        </p:nvGraphicFramePr>
        <p:xfrm>
          <a:off x="376238" y="1342454"/>
          <a:ext cx="5026031" cy="273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339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636466"/>
      </a:dk1>
      <a:lt1>
        <a:sysClr val="window" lastClr="FFFFFF"/>
      </a:lt1>
      <a:dk2>
        <a:srgbClr val="636466"/>
      </a:dk2>
      <a:lt2>
        <a:srgbClr val="FFFFFF"/>
      </a:lt2>
      <a:accent1>
        <a:srgbClr val="F26322"/>
      </a:accent1>
      <a:accent2>
        <a:srgbClr val="FBBC97"/>
      </a:accent2>
      <a:accent3>
        <a:srgbClr val="27A2A9"/>
      </a:accent3>
      <a:accent4>
        <a:srgbClr val="B1D3D6"/>
      </a:accent4>
      <a:accent5>
        <a:srgbClr val="AEB0B2"/>
      </a:accent5>
      <a:accent6>
        <a:srgbClr val="D9DADB"/>
      </a:accent6>
      <a:hlink>
        <a:srgbClr val="27A2A9"/>
      </a:hlink>
      <a:folHlink>
        <a:srgbClr val="27A2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T ATX 17 Template" id="{63737AC1-41A3-0948-83CC-B215660EF7BB}" vid="{1EE0F79F-4EC6-4A4F-A55D-DF6AF79B48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MT ATX 17 Template</Template>
  <TotalTime>8761</TotalTime>
  <Words>2238</Words>
  <Application>Microsoft Office PowerPoint</Application>
  <PresentationFormat>Custom</PresentationFormat>
  <Paragraphs>314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Courier New</vt:lpstr>
      <vt:lpstr>Office Theme</vt:lpstr>
      <vt:lpstr>PowerPoint Presentation</vt:lpstr>
      <vt:lpstr>Coroutines, Promises and Event Loops, Oh My!  Following the Asynchronous  Brick Road with PHP </vt:lpstr>
      <vt:lpstr>Simon Frost</vt:lpstr>
      <vt:lpstr>Introduction</vt:lpstr>
      <vt:lpstr>Introduction</vt:lpstr>
      <vt:lpstr>What is async?</vt:lpstr>
      <vt:lpstr>What is async?</vt:lpstr>
      <vt:lpstr>In a synchronous program:</vt:lpstr>
      <vt:lpstr>In an asynchronous program:</vt:lpstr>
      <vt:lpstr>CPU vs I/O</vt:lpstr>
      <vt:lpstr>Async + PHP</vt:lpstr>
      <vt:lpstr>Why use PHP?</vt:lpstr>
      <vt:lpstr>Async PHP Frameworks</vt:lpstr>
      <vt:lpstr>Asynchronous Programming </vt:lpstr>
      <vt:lpstr>Async, processes and threads</vt:lpstr>
      <vt:lpstr>Event-Driven Programming</vt:lpstr>
      <vt:lpstr>Event Loop</vt:lpstr>
      <vt:lpstr>Promises</vt:lpstr>
      <vt:lpstr>Streams</vt:lpstr>
      <vt:lpstr>Coroutines</vt:lpstr>
      <vt:lpstr>Async PHP + Magento</vt:lpstr>
      <vt:lpstr>Using Async PHP with Magento</vt:lpstr>
      <vt:lpstr>Image Processing</vt:lpstr>
      <vt:lpstr>Database CRUD Operations</vt:lpstr>
      <vt:lpstr>Import/Export Operations</vt:lpstr>
      <vt:lpstr>Real-world examples</vt:lpstr>
      <vt:lpstr>Example: Price Import</vt:lpstr>
      <vt:lpstr>Benchmark: Price Import</vt:lpstr>
      <vt:lpstr>Example: Image Processing</vt:lpstr>
      <vt:lpstr>Benchmark: Image Processing</vt:lpstr>
      <vt:lpstr>Summary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Brent Peterson;Simon Frost</dc:creator>
  <cp:lastModifiedBy>Simon Frost</cp:lastModifiedBy>
  <cp:revision>1320</cp:revision>
  <dcterms:created xsi:type="dcterms:W3CDTF">2017-08-29T17:18:06Z</dcterms:created>
  <dcterms:modified xsi:type="dcterms:W3CDTF">2018-11-10T17:32:45Z</dcterms:modified>
</cp:coreProperties>
</file>